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38"/>
  </p:notesMasterIdLst>
  <p:sldIdLst>
    <p:sldId id="256" r:id="rId2"/>
    <p:sldId id="260" r:id="rId3"/>
    <p:sldId id="305" r:id="rId4"/>
    <p:sldId id="279" r:id="rId5"/>
    <p:sldId id="284" r:id="rId6"/>
    <p:sldId id="282" r:id="rId7"/>
    <p:sldId id="286" r:id="rId8"/>
    <p:sldId id="288" r:id="rId9"/>
    <p:sldId id="287" r:id="rId10"/>
    <p:sldId id="289" r:id="rId11"/>
    <p:sldId id="291" r:id="rId12"/>
    <p:sldId id="292" r:id="rId13"/>
    <p:sldId id="293" r:id="rId14"/>
    <p:sldId id="294" r:id="rId15"/>
    <p:sldId id="295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7" r:id="rId24"/>
    <p:sldId id="306" r:id="rId25"/>
    <p:sldId id="308" r:id="rId26"/>
    <p:sldId id="309" r:id="rId27"/>
    <p:sldId id="310" r:id="rId28"/>
    <p:sldId id="311" r:id="rId29"/>
    <p:sldId id="313" r:id="rId30"/>
    <p:sldId id="314" r:id="rId31"/>
    <p:sldId id="315" r:id="rId32"/>
    <p:sldId id="316" r:id="rId33"/>
    <p:sldId id="317" r:id="rId34"/>
    <p:sldId id="318" r:id="rId35"/>
    <p:sldId id="312" r:id="rId36"/>
    <p:sldId id="276" r:id="rId37"/>
  </p:sldIdLst>
  <p:sldSz cx="9144000" cy="5143500" type="screen16x9"/>
  <p:notesSz cx="6858000" cy="9144000"/>
  <p:embeddedFontLst>
    <p:embeddedFont>
      <p:font typeface="Lato" panose="020F0502020204030203" pitchFamily="34" charset="0"/>
      <p:regular r:id="rId39"/>
      <p:bold r:id="rId40"/>
      <p:italic r:id="rId41"/>
      <p:boldItalic r:id="rId42"/>
    </p:embeddedFont>
    <p:embeddedFont>
      <p:font typeface="Raleway" pitchFamily="2" charset="0"/>
      <p:regular r:id="rId43"/>
      <p:bold r:id="rId44"/>
      <p:italic r:id="rId45"/>
      <p:boldItalic r:id="rId46"/>
    </p:embeddedFont>
    <p:embeddedFont>
      <p:font typeface="Roboto" panose="02000000000000000000" pitchFamily="2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BDFF"/>
    <a:srgbClr val="5081D0"/>
    <a:srgbClr val="4E8EF5"/>
    <a:srgbClr val="639EFF"/>
    <a:srgbClr val="4E87E3"/>
    <a:srgbClr val="436AA9"/>
    <a:srgbClr val="4055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106" autoAdjust="0"/>
  </p:normalViewPr>
  <p:slideViewPr>
    <p:cSldViewPr snapToGrid="0">
      <p:cViewPr varScale="1">
        <p:scale>
          <a:sx n="79" d="100"/>
          <a:sy n="79" d="100"/>
        </p:scale>
        <p:origin x="108" y="111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latin typeface="Raleway"/>
                <a:ea typeface="Raleway"/>
                <a:cs typeface="Raleway"/>
                <a:sym typeface="Raleway"/>
              </a:rPr>
              <a:t>Rahasia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latin typeface="Raleway"/>
                <a:ea typeface="Raleway"/>
                <a:cs typeface="Raleway"/>
                <a:sym typeface="Raleway"/>
              </a:rPr>
              <a:t>Disesuaikan untuk </a:t>
            </a:r>
            <a:r>
              <a:rPr lang="id" sz="600" b="1">
                <a:latin typeface="Raleway"/>
                <a:ea typeface="Raleway"/>
                <a:cs typeface="Raleway"/>
                <a:sym typeface="Raleway"/>
              </a:rPr>
              <a:t>nama perusahaan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latin typeface="Raleway"/>
                <a:ea typeface="Raleway"/>
                <a:cs typeface="Raleway"/>
                <a:sym typeface="Raleway"/>
              </a:rPr>
              <a:t>Versi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729575" y="1283800"/>
            <a:ext cx="4890900" cy="6547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0000"/>
                </a:solidFill>
              </a:rPr>
              <a:t>Hanif Adam Al Abraar</a:t>
            </a:r>
            <a:endParaRPr sz="2800" dirty="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632025" y="1865376"/>
            <a:ext cx="8207174" cy="895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800" b="1" dirty="0"/>
              <a:t>PPT Explanation of Case#1</a:t>
            </a:r>
          </a:p>
          <a:p>
            <a:pPr algn="just"/>
            <a:r>
              <a:rPr lang="en-US" sz="1800" b="1" dirty="0"/>
              <a:t>Sentiment Analysis of Cellular Service Tweets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7004D-4FFC-EED1-1DF8-EE26FA6F99CE}"/>
              </a:ext>
            </a:extLst>
          </p:cNvPr>
          <p:cNvSpPr/>
          <p:nvPr/>
        </p:nvSpPr>
        <p:spPr>
          <a:xfrm>
            <a:off x="0" y="13356"/>
            <a:ext cx="9144000" cy="449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77;p18">
            <a:extLst>
              <a:ext uri="{FF2B5EF4-FFF2-40B4-BE49-F238E27FC236}">
                <a16:creationId xmlns:a16="http://schemas.microsoft.com/office/drawing/2014/main" id="{B447C374-307B-10C6-6CA1-F39362EFA441}"/>
              </a:ext>
            </a:extLst>
          </p:cNvPr>
          <p:cNvSpPr txBox="1">
            <a:spLocks/>
          </p:cNvSpPr>
          <p:nvPr/>
        </p:nvSpPr>
        <p:spPr>
          <a:xfrm>
            <a:off x="729561" y="70501"/>
            <a:ext cx="6646597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just"/>
            <a:r>
              <a:rPr lang="en-US" sz="1400" b="1" dirty="0" err="1"/>
              <a:t>Nawatech</a:t>
            </a:r>
            <a:r>
              <a:rPr lang="en-US" sz="1400" b="1" dirty="0"/>
              <a:t>: Technical Test - Machine Learning Engineer</a:t>
            </a:r>
          </a:p>
        </p:txBody>
      </p:sp>
      <p:sp>
        <p:nvSpPr>
          <p:cNvPr id="5" name="Google Shape;177;p18">
            <a:extLst>
              <a:ext uri="{FF2B5EF4-FFF2-40B4-BE49-F238E27FC236}">
                <a16:creationId xmlns:a16="http://schemas.microsoft.com/office/drawing/2014/main" id="{D6A6AE95-F9A5-DAB8-8EDA-3BB1DD68AD80}"/>
              </a:ext>
            </a:extLst>
          </p:cNvPr>
          <p:cNvSpPr txBox="1">
            <a:spLocks/>
          </p:cNvSpPr>
          <p:nvPr/>
        </p:nvSpPr>
        <p:spPr>
          <a:xfrm>
            <a:off x="632025" y="2712138"/>
            <a:ext cx="8207174" cy="89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just"/>
            <a:r>
              <a:rPr lang="en-US" sz="1400" b="1" dirty="0"/>
              <a:t>8 July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2A06D1-24C8-DA85-D009-361ECFE67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60896-3C30-8CB9-43CE-2279AD7F1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model_training.py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C20D407-E060-B180-6DDE-9116D8631395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Training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E32DE96B-515E-7705-4CDE-23532FF18C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13296"/>
            <a:ext cx="4176301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Train and evaluate several machine learning models on TF-IDF features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5-fold cross-validation for each model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trained models for future prediction and ensemble use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BA9613-0C8D-2B8F-FA27-DE7AF0FEC896}"/>
              </a:ext>
            </a:extLst>
          </p:cNvPr>
          <p:cNvSpPr txBox="1"/>
          <p:nvPr/>
        </p:nvSpPr>
        <p:spPr>
          <a:xfrm>
            <a:off x="729450" y="1480266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SentimentModelTrainer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9"/>
            </a:pPr>
            <a:r>
              <a:rPr lang="en-US" b="1" dirty="0" err="1"/>
              <a:t>train_xgboost</a:t>
            </a:r>
            <a:r>
              <a:rPr lang="en-US" b="1" dirty="0"/>
              <a:t>() </a:t>
            </a:r>
            <a:r>
              <a:rPr lang="en-US" dirty="0"/>
              <a:t>- Trains an </a:t>
            </a:r>
            <a:r>
              <a:rPr lang="en-US" dirty="0" err="1"/>
              <a:t>XGBoost</a:t>
            </a:r>
            <a:r>
              <a:rPr lang="en-US" dirty="0"/>
              <a:t> model (with label encoding)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9"/>
            </a:pPr>
            <a:r>
              <a:rPr lang="en-US" b="1" dirty="0" err="1"/>
              <a:t>save_model</a:t>
            </a:r>
            <a:r>
              <a:rPr lang="en-US" b="1" dirty="0"/>
              <a:t>(filename) </a:t>
            </a:r>
            <a:r>
              <a:rPr lang="en-US" dirty="0"/>
              <a:t>- Saves the current model as .</a:t>
            </a:r>
            <a:r>
              <a:rPr lang="en-US" dirty="0" err="1"/>
              <a:t>pkl</a:t>
            </a:r>
            <a:r>
              <a:rPr lang="en-US" dirty="0"/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9"/>
            </a:pPr>
            <a:r>
              <a:rPr lang="en-US" b="1" dirty="0" err="1"/>
              <a:t>train_all_models</a:t>
            </a:r>
            <a:r>
              <a:rPr lang="en-US" b="1" dirty="0"/>
              <a:t>() </a:t>
            </a:r>
            <a:r>
              <a:rPr lang="en-US" dirty="0"/>
              <a:t>- Trains and saves all 5 models sequentially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C22664-DC79-31DF-060E-BC60E12477DC}"/>
              </a:ext>
            </a:extLst>
          </p:cNvPr>
          <p:cNvSpPr txBox="1"/>
          <p:nvPr/>
        </p:nvSpPr>
        <p:spPr>
          <a:xfrm>
            <a:off x="729450" y="2830482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nb_model.pkl</a:t>
            </a:r>
            <a:r>
              <a:rPr lang="en-US" b="1" dirty="0"/>
              <a:t>, </a:t>
            </a:r>
            <a:r>
              <a:rPr lang="en-US" b="1" dirty="0" err="1"/>
              <a:t>logreg_model.pkl</a:t>
            </a:r>
            <a:r>
              <a:rPr lang="en-US" b="1" dirty="0"/>
              <a:t>, etc.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confusion_matrix_[model].png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Console Output </a:t>
            </a:r>
            <a:r>
              <a:rPr lang="en-US" dirty="0"/>
              <a:t>- Accuracy, F1 score, classification report, cross-validation scores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779A3B0-03EC-781F-E477-E2AD8D04FF31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805972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7A385-58B8-3ECF-A14E-53F76FBAE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AC484-85F2-4A81-3961-7BDBE8CAF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evaluation.py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A4D11FD-0AC6-3FC2-420A-04A5C545E900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9950A26-881D-AC94-2ABE-F42D056AE4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trained machine learning models for sentiment analysis using performance metrics.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visualizations (confusion matrix &amp; ROC curve) for model comparison.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4995DE-251E-AEE3-FE8C-E3A7414D290F}"/>
              </a:ext>
            </a:extLst>
          </p:cNvPr>
          <p:cNvSpPr txBox="1"/>
          <p:nvPr/>
        </p:nvSpPr>
        <p:spPr>
          <a:xfrm>
            <a:off x="729450" y="1422865"/>
            <a:ext cx="325733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model/*.</a:t>
            </a:r>
            <a:r>
              <a:rPr lang="en-US" dirty="0" err="1"/>
              <a:t>pkl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4EFDBD-EFD1-25F4-E07E-5540B951F1B3}"/>
              </a:ext>
            </a:extLst>
          </p:cNvPr>
          <p:cNvSpPr txBox="1"/>
          <p:nvPr/>
        </p:nvSpPr>
        <p:spPr>
          <a:xfrm>
            <a:off x="729450" y="2511131"/>
            <a:ext cx="7963446" cy="252998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ModelEvaluator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load_features</a:t>
            </a:r>
            <a:r>
              <a:rPr lang="en-US" b="1" dirty="0"/>
              <a:t>() </a:t>
            </a:r>
            <a:r>
              <a:rPr lang="en-US" dirty="0"/>
              <a:t>- Loads TF-IDF matrix and labels from .</a:t>
            </a:r>
            <a:r>
              <a:rPr lang="en-US" dirty="0" err="1"/>
              <a:t>pkl</a:t>
            </a:r>
            <a:r>
              <a:rPr lang="en-US" dirty="0"/>
              <a:t> file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evaluate_model</a:t>
            </a:r>
            <a:r>
              <a:rPr lang="en-US" b="1" dirty="0"/>
              <a:t>() </a:t>
            </a:r>
            <a:r>
              <a:rPr lang="en-US" dirty="0"/>
              <a:t>- Loads a model, makes predictions, prints metrics, and triggers plotting.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evaluate_model</a:t>
            </a:r>
            <a:r>
              <a:rPr lang="en-US" b="1" dirty="0"/>
              <a:t>() </a:t>
            </a:r>
            <a:r>
              <a:rPr lang="en-US" dirty="0"/>
              <a:t>- Prints accuracy, classification report, and saves confusion matrix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plot_confusion_matrix</a:t>
            </a:r>
            <a:r>
              <a:rPr lang="en-US" b="1" dirty="0"/>
              <a:t>() </a:t>
            </a:r>
            <a:r>
              <a:rPr lang="en-US" dirty="0"/>
              <a:t>- Plots and saves the confusion matrix for model evaluation.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plot_roc_curve</a:t>
            </a:r>
            <a:r>
              <a:rPr lang="en-US" b="1" dirty="0"/>
              <a:t>() </a:t>
            </a:r>
            <a:r>
              <a:rPr lang="en-US" dirty="0"/>
              <a:t>- Plots and saves ROC curve if the model supports probability predictions.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evaluate_all_models</a:t>
            </a:r>
            <a:r>
              <a:rPr lang="en-US" b="1" dirty="0"/>
              <a:t>() </a:t>
            </a:r>
            <a:r>
              <a:rPr lang="en-US" dirty="0"/>
              <a:t>- Evaluates multiple models (NB, Logistic, SVM, RF, </a:t>
            </a:r>
            <a:r>
              <a:rPr lang="en-US" dirty="0" err="1"/>
              <a:t>XGBoost</a:t>
            </a:r>
            <a:r>
              <a:rPr lang="en-US" dirty="0"/>
              <a:t>) sequentially.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0B96EDF-1AAD-23B6-6188-C51B38F93958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3065460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16C2F-AFFD-45D0-C4E3-2EA6BAB8C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D0A57-7216-8AD0-7337-018B3AACA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evaluation.py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07B31A7-CFE1-67DC-6EA4-284CE759925A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F33236F2-AC36-5722-927D-98D0DA4343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trained machine learning models for sentiment analysis using performance metrics.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visualizations (confusion matrix &amp; ROC curve) for model comparison.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5D32F3-25F5-B6AA-AC6A-194679E6C75D}"/>
              </a:ext>
            </a:extLst>
          </p:cNvPr>
          <p:cNvSpPr txBox="1"/>
          <p:nvPr/>
        </p:nvSpPr>
        <p:spPr>
          <a:xfrm>
            <a:off x="729450" y="1482204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evaluate/</a:t>
            </a:r>
            <a:r>
              <a:rPr lang="en-US" b="1" dirty="0" err="1"/>
              <a:t>cf_matrix</a:t>
            </a:r>
            <a:r>
              <a:rPr lang="en-US" b="1" dirty="0"/>
              <a:t>_&lt;model&gt;.</a:t>
            </a:r>
            <a:r>
              <a:rPr lang="en-US" b="1" dirty="0" err="1"/>
              <a:t>png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evaluate/roc_&lt;model&gt;.</a:t>
            </a:r>
            <a:r>
              <a:rPr lang="en-US" b="1" dirty="0" err="1"/>
              <a:t>png</a:t>
            </a:r>
            <a:r>
              <a:rPr lang="en-US" b="1" dirty="0"/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Console Output </a:t>
            </a:r>
            <a:r>
              <a:rPr lang="en-US" dirty="0"/>
              <a:t>- Accuracy, F1 score, classification report, cross-validation scores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9840D7-47E8-3E2A-7FCD-B24974880D6B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574127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B4C7D-C053-8C60-8B0E-AB7EFEE09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7F417-A48B-AEB6-786D-88C4A0A61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predictor.py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71CC6A9-8358-1710-1FB9-2043AE97574C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9C8D0C3-A14F-2DE1-49BE-74733F73DE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Load a trained sentiment analysis model and predict sentiment from raw user text input.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Apply consistent preprocessing and TF-IDF transformation before prediction.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DB5F7A-EABB-74D2-AB2B-6789B8064FBA}"/>
              </a:ext>
            </a:extLst>
          </p:cNvPr>
          <p:cNvSpPr txBox="1"/>
          <p:nvPr/>
        </p:nvSpPr>
        <p:spPr>
          <a:xfrm>
            <a:off x="729450" y="1422865"/>
            <a:ext cx="325733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model/*.</a:t>
            </a:r>
            <a:r>
              <a:rPr lang="en-US" dirty="0" err="1"/>
              <a:t>pkl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1B1444-15B0-17D6-9ED8-D03DDE842559}"/>
              </a:ext>
            </a:extLst>
          </p:cNvPr>
          <p:cNvSpPr txBox="1"/>
          <p:nvPr/>
        </p:nvSpPr>
        <p:spPr>
          <a:xfrm>
            <a:off x="729450" y="2511131"/>
            <a:ext cx="7963446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SentimentPredictor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load_model_and_vectorizer</a:t>
            </a:r>
            <a:r>
              <a:rPr lang="en-US" b="1" dirty="0"/>
              <a:t>() </a:t>
            </a:r>
            <a:r>
              <a:rPr lang="en-US" dirty="0"/>
              <a:t>- Loads the trained model and TF-IDF vectorizer from .</a:t>
            </a:r>
            <a:r>
              <a:rPr lang="en-US" dirty="0" err="1"/>
              <a:t>pkl</a:t>
            </a:r>
            <a:r>
              <a:rPr lang="en-US" dirty="0"/>
              <a:t> files.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predict() </a:t>
            </a:r>
            <a:r>
              <a:rPr lang="en-US" dirty="0"/>
              <a:t>- Cleans input text, vectorizes it, predicts sentiment, and decodes labels.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D97302-CEDF-6340-1789-CB59A3CC676E}"/>
              </a:ext>
            </a:extLst>
          </p:cNvPr>
          <p:cNvSpPr txBox="1"/>
          <p:nvPr/>
        </p:nvSpPr>
        <p:spPr>
          <a:xfrm>
            <a:off x="729450" y="3581249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Terminal </a:t>
            </a:r>
            <a:r>
              <a:rPr lang="en-US" dirty="0" err="1"/>
              <a:t>ouput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8310A69-5175-591B-41AC-DF05ADD3360C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1011698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FFE93D-B404-1232-354E-FB020DB1E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C828-4EB2-FD74-8C49-21487C2EE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Insight_visualization.py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9E94A1-671B-62ED-FDB3-D043FD4DC11A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1F21B342-6AD6-A88C-A1CF-C3CEE946F7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Visualize sentiment analysis results to extract insights from tweet data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charts like sentiment distribution, word clouds, and complaint categories.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0582EA-FB34-502C-A698-1F8756D233F1}"/>
              </a:ext>
            </a:extLst>
          </p:cNvPr>
          <p:cNvSpPr txBox="1"/>
          <p:nvPr/>
        </p:nvSpPr>
        <p:spPr>
          <a:xfrm>
            <a:off x="729450" y="1422865"/>
            <a:ext cx="404981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processed_sentiment_data_tokens.csv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C40C92-9FD9-ECB6-1B25-40CBF5C6F7A5}"/>
              </a:ext>
            </a:extLst>
          </p:cNvPr>
          <p:cNvSpPr txBox="1"/>
          <p:nvPr/>
        </p:nvSpPr>
        <p:spPr>
          <a:xfrm>
            <a:off x="729450" y="2117356"/>
            <a:ext cx="7963446" cy="220682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SentimentInsightVisualizer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load_data</a:t>
            </a:r>
            <a:r>
              <a:rPr lang="en-US" b="1" dirty="0"/>
              <a:t>()</a:t>
            </a:r>
            <a:r>
              <a:rPr lang="en-US" dirty="0"/>
              <a:t>- Loads and parses tokenized CSV data.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plot_sentiment_distribution</a:t>
            </a:r>
            <a:r>
              <a:rPr lang="en-US" b="1" dirty="0"/>
              <a:t>() </a:t>
            </a:r>
            <a:r>
              <a:rPr lang="en-US" dirty="0"/>
              <a:t>- Creates a bar chart showing sentiment class distribution.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generate_wordclouds</a:t>
            </a:r>
            <a:r>
              <a:rPr lang="en-US" b="1" dirty="0"/>
              <a:t>() </a:t>
            </a:r>
            <a:r>
              <a:rPr lang="en-US" dirty="0"/>
              <a:t>- Generates and saves word clouds per sentiment class.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most_frequent_words</a:t>
            </a:r>
            <a:r>
              <a:rPr lang="en-US" b="1" dirty="0"/>
              <a:t>() </a:t>
            </a:r>
            <a:r>
              <a:rPr lang="en-US" dirty="0"/>
              <a:t>- Shows top-N most common words per sentiment using bar charts.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complaint_category_analysis</a:t>
            </a:r>
            <a:r>
              <a:rPr lang="en-US" b="1" dirty="0"/>
              <a:t>() </a:t>
            </a:r>
            <a:r>
              <a:rPr lang="en-US" dirty="0"/>
              <a:t>- Counts keyword-based complaint categories and visualizes them.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41EBCE-B5D1-2A48-2255-2DE8505A44F8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050611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3637A-E2AA-6F6E-B619-CCDB681D2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7B787-58A2-7773-23E3-02C26BB59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Insight_visualization.py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4ADC06-B265-2918-CE96-1E00C34F4DE2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3F0C2AA-A4F6-8142-DFC2-E238D9CF9F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Visualize sentiment analysis results to extract insights from tweet data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charts like sentiment distribution, word clouds, and complaint categories.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C10A3A-F69B-6CEE-DC3A-7CFD078FE621}"/>
              </a:ext>
            </a:extLst>
          </p:cNvPr>
          <p:cNvSpPr txBox="1"/>
          <p:nvPr/>
        </p:nvSpPr>
        <p:spPr>
          <a:xfrm>
            <a:off x="729450" y="1482204"/>
            <a:ext cx="7963446" cy="15604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insight/sentiment_distribution.png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insight/</a:t>
            </a:r>
            <a:r>
              <a:rPr lang="en-US" b="1" dirty="0" err="1"/>
              <a:t>wordcloud</a:t>
            </a:r>
            <a:r>
              <a:rPr lang="en-US" b="1" dirty="0"/>
              <a:t>_&lt;sentiment&gt;.</a:t>
            </a:r>
            <a:r>
              <a:rPr lang="en-US" b="1" dirty="0" err="1"/>
              <a:t>png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insight/</a:t>
            </a:r>
            <a:r>
              <a:rPr lang="en-US" b="1" dirty="0" err="1"/>
              <a:t>top_words</a:t>
            </a:r>
            <a:r>
              <a:rPr lang="en-US" b="1" dirty="0"/>
              <a:t>_&lt;sentiment&gt;.</a:t>
            </a:r>
            <a:r>
              <a:rPr lang="en-US" b="1" dirty="0" err="1"/>
              <a:t>png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insight/complaint_categories.png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5002B63-17A5-D614-4CA6-ACFC216CC8B3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4105187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6FE4C-FFDA-3C14-4D84-3A218753D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550EB-E3AD-1896-AEF1-B87BF74B1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model_ensemble.py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07A0CB-0050-1960-EA97-C3C82A057E77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2D43E1B7-DDFF-EDC7-6B04-5A335180E1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Build an ensemble model (Voting Classifier) using multiple pre-trained models.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ensemble performance and save the final ensemble model.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124A87-2EAE-1755-4B96-4CE9949CFEEB}"/>
              </a:ext>
            </a:extLst>
          </p:cNvPr>
          <p:cNvSpPr txBox="1"/>
          <p:nvPr/>
        </p:nvSpPr>
        <p:spPr>
          <a:xfrm>
            <a:off x="729450" y="1422865"/>
            <a:ext cx="404981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Model/*.</a:t>
            </a:r>
            <a:r>
              <a:rPr lang="en-US" dirty="0" err="1"/>
              <a:t>pkl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CC7E6A-0ED0-AB91-F8DE-5A4BF48A1EDC}"/>
              </a:ext>
            </a:extLst>
          </p:cNvPr>
          <p:cNvSpPr txBox="1"/>
          <p:nvPr/>
        </p:nvSpPr>
        <p:spPr>
          <a:xfrm>
            <a:off x="729450" y="2571750"/>
            <a:ext cx="7963446" cy="220682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EnsembleModelTrainer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load_features</a:t>
            </a:r>
            <a:r>
              <a:rPr lang="en-US" b="1" dirty="0"/>
              <a:t>() </a:t>
            </a:r>
            <a:r>
              <a:rPr lang="en-US" dirty="0"/>
              <a:t>- Loads TF-IDF features and labels from a pickle file..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load_model</a:t>
            </a:r>
            <a:r>
              <a:rPr lang="en-US" b="1" dirty="0"/>
              <a:t>(path) </a:t>
            </a:r>
            <a:r>
              <a:rPr lang="en-US" dirty="0"/>
              <a:t>- Loads an individual model from a .</a:t>
            </a:r>
            <a:r>
              <a:rPr lang="en-US" dirty="0" err="1"/>
              <a:t>pkl</a:t>
            </a:r>
            <a:r>
              <a:rPr lang="en-US" dirty="0"/>
              <a:t> file.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evaluate_model</a:t>
            </a:r>
            <a:r>
              <a:rPr lang="en-US" b="1" dirty="0"/>
              <a:t>() </a:t>
            </a:r>
            <a:r>
              <a:rPr lang="en-US" dirty="0"/>
              <a:t>- </a:t>
            </a:r>
            <a:r>
              <a:rPr lang="fr-FR" dirty="0" err="1"/>
              <a:t>Computes</a:t>
            </a:r>
            <a:r>
              <a:rPr lang="fr-FR" dirty="0"/>
              <a:t> classification </a:t>
            </a:r>
            <a:r>
              <a:rPr lang="fr-FR" dirty="0" err="1"/>
              <a:t>metrics</a:t>
            </a:r>
            <a:r>
              <a:rPr lang="fr-FR" dirty="0"/>
              <a:t> and </a:t>
            </a:r>
            <a:r>
              <a:rPr lang="fr-FR" dirty="0" err="1"/>
              <a:t>saves</a:t>
            </a:r>
            <a:r>
              <a:rPr lang="fr-FR" dirty="0"/>
              <a:t> confusion matrix plot.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train_voting_from_existing</a:t>
            </a:r>
            <a:r>
              <a:rPr lang="en-US" b="1" dirty="0"/>
              <a:t>() </a:t>
            </a:r>
            <a:r>
              <a:rPr lang="en-US" dirty="0"/>
              <a:t>- Builds a hard-voting ensemble using 5 existing models and fits it.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save_model</a:t>
            </a:r>
            <a:r>
              <a:rPr lang="en-US" b="1" dirty="0"/>
              <a:t>() </a:t>
            </a:r>
            <a:r>
              <a:rPr lang="en-US" dirty="0"/>
              <a:t>- Saves the trained ensemble model to disk.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158E4F5-F09F-51F6-BE16-E1ED985B6C4B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1021341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29954D-C734-DB66-EE60-41B692065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F98FC-C0C2-8107-FAEB-42C865EA4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model_ensemble.py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28F2A8B-58DA-80FB-9844-2F9F91DE3F36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59D0DF5A-2512-0327-DADA-D5BD4342A1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Build an ensemble model (Voting Classifier) using multiple pre-trained models.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ensemble performance and save the final ensemble model.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E1566D-1848-87B4-6A26-399A6161D893}"/>
              </a:ext>
            </a:extLst>
          </p:cNvPr>
          <p:cNvSpPr txBox="1"/>
          <p:nvPr/>
        </p:nvSpPr>
        <p:spPr>
          <a:xfrm>
            <a:off x="729450" y="1482204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voting_model_from_existing.pkl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b="1" dirty="0" err="1"/>
              <a:t>conf_matrix_voting_classifier</a:t>
            </a:r>
            <a:r>
              <a:rPr lang="fr-FR" b="1" dirty="0"/>
              <a:t>_(...).png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Terminal Output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2CEFE2F-85E0-7FFD-6797-DE1D37DDC294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652969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064401-FE0A-B96F-D519-3EFD07522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3045-2A5A-380C-6989-EB50BAC9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lstm.py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CE2FA73-8C54-A4A6-1116-EB9C8BA73563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F7059B6-A05B-0312-2F42-F20D4621C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682573"/>
            <a:ext cx="417630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Train a deep learning model (LSTM) for binary sentiment classification.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the trained model and tokenizer for future predictions.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AE3F5A-00A0-AA43-F96A-587FA983A436}"/>
              </a:ext>
            </a:extLst>
          </p:cNvPr>
          <p:cNvSpPr txBox="1"/>
          <p:nvPr/>
        </p:nvSpPr>
        <p:spPr>
          <a:xfrm>
            <a:off x="729450" y="1422865"/>
            <a:ext cx="404981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processed_sentiment_data.csv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D5D044-9924-7884-B2D3-AA6D3BEAAA29}"/>
              </a:ext>
            </a:extLst>
          </p:cNvPr>
          <p:cNvSpPr txBox="1"/>
          <p:nvPr/>
        </p:nvSpPr>
        <p:spPr>
          <a:xfrm>
            <a:off x="729450" y="2224034"/>
            <a:ext cx="7963446" cy="15604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LSTMTrainer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load_features</a:t>
            </a:r>
            <a:r>
              <a:rPr lang="en-US" b="1" dirty="0"/>
              <a:t>() </a:t>
            </a:r>
            <a:r>
              <a:rPr lang="en-US" dirty="0"/>
              <a:t>- Loads TF-IDF features and labels from a pickle file..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preprocess() </a:t>
            </a:r>
            <a:r>
              <a:rPr lang="en-US" dirty="0"/>
              <a:t>- Tokenizes and pads sequences for LSTM input.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build_model</a:t>
            </a:r>
            <a:r>
              <a:rPr lang="en-US" b="1" dirty="0"/>
              <a:t>() </a:t>
            </a:r>
            <a:r>
              <a:rPr lang="en-US" dirty="0"/>
              <a:t>- Defines the LSTM architecture using </a:t>
            </a:r>
            <a:r>
              <a:rPr lang="en-US" dirty="0" err="1"/>
              <a:t>Keras</a:t>
            </a:r>
            <a:r>
              <a:rPr lang="en-US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train() </a:t>
            </a:r>
            <a:r>
              <a:rPr lang="en-US" dirty="0"/>
              <a:t>- Splits data, trains the model, applies early stopping, and saves outputs.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8F7BD8-0DEB-C525-E618-040A59A30C11}"/>
              </a:ext>
            </a:extLst>
          </p:cNvPr>
          <p:cNvSpPr txBox="1"/>
          <p:nvPr/>
        </p:nvSpPr>
        <p:spPr>
          <a:xfrm>
            <a:off x="729450" y="3994700"/>
            <a:ext cx="7963446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lstm_model.h5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b="1" dirty="0" err="1"/>
              <a:t>tokenizer_lstm.pkl</a:t>
            </a:r>
            <a:endParaRPr lang="en-US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0C10CE9-1B03-4CEC-FF1F-ABE32356C1B5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1036336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DE9236-7449-AC4B-F198-5CDE70FA7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3FF7F-4D66-962F-F9E1-6AEDE0008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Lstm_predictor.py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8A2EC15-CB71-270C-D803-69246C45C6F5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3F3F8924-244E-7F3A-74A0-ABC760220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682573"/>
            <a:ext cx="417630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Load a pre-trained LSTM model and tokenizer to predict sentiment from new input text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Return both predicted label and probability score.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FD2F09-5615-10B4-53E7-379D262E6B59}"/>
              </a:ext>
            </a:extLst>
          </p:cNvPr>
          <p:cNvSpPr txBox="1"/>
          <p:nvPr/>
        </p:nvSpPr>
        <p:spPr>
          <a:xfrm>
            <a:off x="729450" y="1422865"/>
            <a:ext cx="4049814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lstm_model.h5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tokenizer_lstm.pkl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User input text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D77A3-8BBB-1414-1C2D-A768B92F039D}"/>
              </a:ext>
            </a:extLst>
          </p:cNvPr>
          <p:cNvSpPr txBox="1"/>
          <p:nvPr/>
        </p:nvSpPr>
        <p:spPr>
          <a:xfrm>
            <a:off x="729450" y="2973155"/>
            <a:ext cx="7963446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LSTMPredictor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load_model_and_tokenizer</a:t>
            </a:r>
            <a:r>
              <a:rPr lang="en-US" b="1" dirty="0"/>
              <a:t>() </a:t>
            </a:r>
            <a:r>
              <a:rPr lang="en-US" dirty="0"/>
              <a:t>- Loads .h5 model and </a:t>
            </a:r>
            <a:r>
              <a:rPr lang="en-US" dirty="0" err="1"/>
              <a:t>tokenizer.pkl</a:t>
            </a:r>
            <a:r>
              <a:rPr lang="en-US" dirty="0"/>
              <a:t> for inference.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predict(text) </a:t>
            </a:r>
            <a:r>
              <a:rPr lang="en-US" dirty="0"/>
              <a:t>- Converts input to sequence, pads, and returns sentiment &amp; confidence score.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63A371-A114-415A-53CF-0CC28649DA9E}"/>
              </a:ext>
            </a:extLst>
          </p:cNvPr>
          <p:cNvSpPr txBox="1"/>
          <p:nvPr/>
        </p:nvSpPr>
        <p:spPr>
          <a:xfrm>
            <a:off x="729450" y="4177773"/>
            <a:ext cx="7963446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Displays sentiment (`positive`/`negative`) and confidence score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EAE467-CA3C-1D0D-0A3E-09688A40C6DF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3054862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Problem &amp; Objective</a:t>
            </a:r>
          </a:p>
        </p:txBody>
      </p:sp>
      <p:sp>
        <p:nvSpPr>
          <p:cNvPr id="207" name="Google Shape;207;p22"/>
          <p:cNvSpPr txBox="1">
            <a:spLocks noGrp="1"/>
          </p:cNvSpPr>
          <p:nvPr>
            <p:ph type="body" idx="1"/>
          </p:nvPr>
        </p:nvSpPr>
        <p:spPr>
          <a:xfrm>
            <a:off x="964260" y="23522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Many cellular customer complaints are expressed via social media, requiring an automatic system for sentiment classification.</a:t>
            </a:r>
            <a:endParaRPr sz="1100" dirty="0"/>
          </a:p>
        </p:txBody>
      </p:sp>
      <p:sp>
        <p:nvSpPr>
          <p:cNvPr id="208" name="Google Shape;208;p22"/>
          <p:cNvSpPr/>
          <p:nvPr/>
        </p:nvSpPr>
        <p:spPr>
          <a:xfrm>
            <a:off x="4706114" y="2507863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rgbClr val="FFFFFF"/>
                </a:solidFill>
              </a:rPr>
              <a:t>1</a:t>
            </a:r>
            <a:endParaRPr sz="800" b="1" dirty="0">
              <a:solidFill>
                <a:srgbClr val="FFFFFF"/>
              </a:solidFill>
            </a:endParaRPr>
          </a:p>
        </p:txBody>
      </p:sp>
      <p:sp>
        <p:nvSpPr>
          <p:cNvPr id="209" name="Google Shape;209;p22"/>
          <p:cNvSpPr txBox="1">
            <a:spLocks noGrp="1"/>
          </p:cNvSpPr>
          <p:nvPr>
            <p:ph type="body" idx="1"/>
          </p:nvPr>
        </p:nvSpPr>
        <p:spPr>
          <a:xfrm>
            <a:off x="5151417" y="2507861"/>
            <a:ext cx="2832900" cy="3288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Classify tweets as positive or negative.</a:t>
            </a:r>
            <a:endParaRPr sz="1100" dirty="0"/>
          </a:p>
        </p:txBody>
      </p:sp>
      <p:sp>
        <p:nvSpPr>
          <p:cNvPr id="4" name="Google Shape;177;p18">
            <a:extLst>
              <a:ext uri="{FF2B5EF4-FFF2-40B4-BE49-F238E27FC236}">
                <a16:creationId xmlns:a16="http://schemas.microsoft.com/office/drawing/2014/main" id="{E2A276F8-DEFF-9EFA-307B-CDAB71C93E14}"/>
              </a:ext>
            </a:extLst>
          </p:cNvPr>
          <p:cNvSpPr txBox="1">
            <a:spLocks/>
          </p:cNvSpPr>
          <p:nvPr/>
        </p:nvSpPr>
        <p:spPr>
          <a:xfrm>
            <a:off x="729561" y="2058475"/>
            <a:ext cx="3708327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/>
              <a:t>Problem Statement:</a:t>
            </a:r>
          </a:p>
        </p:txBody>
      </p:sp>
      <p:sp>
        <p:nvSpPr>
          <p:cNvPr id="5" name="Google Shape;177;p18">
            <a:extLst>
              <a:ext uri="{FF2B5EF4-FFF2-40B4-BE49-F238E27FC236}">
                <a16:creationId xmlns:a16="http://schemas.microsoft.com/office/drawing/2014/main" id="{AAABFAD6-125D-13D0-CC14-8D93C8C64F34}"/>
              </a:ext>
            </a:extLst>
          </p:cNvPr>
          <p:cNvSpPr txBox="1">
            <a:spLocks/>
          </p:cNvSpPr>
          <p:nvPr/>
        </p:nvSpPr>
        <p:spPr>
          <a:xfrm>
            <a:off x="4537821" y="2058475"/>
            <a:ext cx="3708327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/>
              <a:t>Main Objectives:</a:t>
            </a:r>
          </a:p>
        </p:txBody>
      </p:sp>
      <p:sp>
        <p:nvSpPr>
          <p:cNvPr id="8" name="Google Shape;208;p22">
            <a:extLst>
              <a:ext uri="{FF2B5EF4-FFF2-40B4-BE49-F238E27FC236}">
                <a16:creationId xmlns:a16="http://schemas.microsoft.com/office/drawing/2014/main" id="{3A5596F6-540A-8E9A-B1DF-F03E92044D09}"/>
              </a:ext>
            </a:extLst>
          </p:cNvPr>
          <p:cNvSpPr/>
          <p:nvPr/>
        </p:nvSpPr>
        <p:spPr>
          <a:xfrm>
            <a:off x="4706114" y="2957248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rgbClr val="FFFFFF"/>
                </a:solidFill>
              </a:rPr>
              <a:t>2</a:t>
            </a:r>
            <a:endParaRPr sz="800" b="1" dirty="0">
              <a:solidFill>
                <a:srgbClr val="FFFFFF"/>
              </a:solidFill>
            </a:endParaRPr>
          </a:p>
        </p:txBody>
      </p:sp>
      <p:sp>
        <p:nvSpPr>
          <p:cNvPr id="9" name="Google Shape;209;p22">
            <a:extLst>
              <a:ext uri="{FF2B5EF4-FFF2-40B4-BE49-F238E27FC236}">
                <a16:creationId xmlns:a16="http://schemas.microsoft.com/office/drawing/2014/main" id="{A1D6F383-2828-7B3C-4725-02C8930DED46}"/>
              </a:ext>
            </a:extLst>
          </p:cNvPr>
          <p:cNvSpPr txBox="1">
            <a:spLocks/>
          </p:cNvSpPr>
          <p:nvPr/>
        </p:nvSpPr>
        <p:spPr>
          <a:xfrm>
            <a:off x="5151417" y="2957246"/>
            <a:ext cx="2832900" cy="32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sz="1100" dirty="0"/>
              <a:t>Extract insights from customer complaints.</a:t>
            </a:r>
          </a:p>
        </p:txBody>
      </p:sp>
      <p:sp>
        <p:nvSpPr>
          <p:cNvPr id="10" name="Google Shape;208;p22">
            <a:extLst>
              <a:ext uri="{FF2B5EF4-FFF2-40B4-BE49-F238E27FC236}">
                <a16:creationId xmlns:a16="http://schemas.microsoft.com/office/drawing/2014/main" id="{A2F7FA1B-74F2-7BF5-B24D-DA3F05BD64C6}"/>
              </a:ext>
            </a:extLst>
          </p:cNvPr>
          <p:cNvSpPr/>
          <p:nvPr/>
        </p:nvSpPr>
        <p:spPr>
          <a:xfrm>
            <a:off x="4706114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rgbClr val="FFFFFF"/>
                </a:solidFill>
              </a:rPr>
              <a:t>3</a:t>
            </a:r>
            <a:endParaRPr sz="800" b="1" dirty="0">
              <a:solidFill>
                <a:srgbClr val="FFFFFF"/>
              </a:solidFill>
            </a:endParaRPr>
          </a:p>
        </p:txBody>
      </p:sp>
      <p:sp>
        <p:nvSpPr>
          <p:cNvPr id="11" name="Google Shape;209;p22">
            <a:extLst>
              <a:ext uri="{FF2B5EF4-FFF2-40B4-BE49-F238E27FC236}">
                <a16:creationId xmlns:a16="http://schemas.microsoft.com/office/drawing/2014/main" id="{D339E09A-A74D-B353-44CB-3292B2885FCA}"/>
              </a:ext>
            </a:extLst>
          </p:cNvPr>
          <p:cNvSpPr txBox="1">
            <a:spLocks/>
          </p:cNvSpPr>
          <p:nvPr/>
        </p:nvSpPr>
        <p:spPr>
          <a:xfrm>
            <a:off x="5151417" y="3404073"/>
            <a:ext cx="2832900" cy="32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sz="1100" dirty="0"/>
              <a:t>Develop an end-to-end ML pipeline.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649C6-D1D9-6C94-1C93-05A053741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7DAF3-C7DA-E672-11CF-DB18C6399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bert.py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B21809-A539-C247-7031-4B22F1B14B6A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91FB5BDC-0AB0-E84B-A29C-09BEDDE1CC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682573"/>
            <a:ext cx="417630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Fine-tune a pre-trained </a:t>
            </a:r>
            <a:r>
              <a:rPr lang="en-US" altLang="en-US" sz="1100" dirty="0" err="1">
                <a:solidFill>
                  <a:schemeClr val="tx1"/>
                </a:solidFill>
                <a:latin typeface="Arial" panose="020B0604020202020204" pitchFamily="34" charset="0"/>
              </a:rPr>
              <a:t>IndoBERT</a:t>
            </a: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 model for sentiment classification on Bahasa Indonesia text.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the final model and tokenizer for later inference.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E28FD3-A692-1898-7B6F-A60828CC8760}"/>
              </a:ext>
            </a:extLst>
          </p:cNvPr>
          <p:cNvSpPr txBox="1"/>
          <p:nvPr/>
        </p:nvSpPr>
        <p:spPr>
          <a:xfrm>
            <a:off x="729450" y="1422865"/>
            <a:ext cx="404981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processed_sentiment_data.csv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indobert-base-p1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AC2DA9-2AA3-378E-2E16-D068B4D44C80}"/>
              </a:ext>
            </a:extLst>
          </p:cNvPr>
          <p:cNvSpPr txBox="1"/>
          <p:nvPr/>
        </p:nvSpPr>
        <p:spPr>
          <a:xfrm>
            <a:off x="729450" y="2477154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BERTTrainer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load_data</a:t>
            </a:r>
            <a:r>
              <a:rPr lang="en-US" b="1" dirty="0"/>
              <a:t>() </a:t>
            </a:r>
            <a:r>
              <a:rPr lang="en-US" dirty="0"/>
              <a:t>- Loads labeled CSV data and encodes sentiments as numerical labels.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tokenize() </a:t>
            </a:r>
            <a:r>
              <a:rPr lang="en-US" dirty="0"/>
              <a:t>- Tokenizes input text for BERT (with padding/truncation).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train() </a:t>
            </a:r>
            <a:r>
              <a:rPr lang="en-US" dirty="0"/>
              <a:t>- Prepares dataset, tokenizes, fine-tunes BERT, evaluates, and saves model.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CB1281-D546-5187-91B4-58463D02A256}"/>
              </a:ext>
            </a:extLst>
          </p:cNvPr>
          <p:cNvSpPr txBox="1"/>
          <p:nvPr/>
        </p:nvSpPr>
        <p:spPr>
          <a:xfrm>
            <a:off x="729450" y="3854608"/>
            <a:ext cx="7963446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model/</a:t>
            </a:r>
            <a:r>
              <a:rPr lang="en-US" b="1" dirty="0" err="1"/>
              <a:t>bert</a:t>
            </a:r>
            <a:r>
              <a:rPr lang="en-US" b="1" dirty="0"/>
              <a:t>/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Accuracy and training logs via </a:t>
            </a:r>
            <a:r>
              <a:rPr lang="en-US" b="1" dirty="0" err="1"/>
              <a:t>HuggingFace</a:t>
            </a:r>
            <a:r>
              <a:rPr lang="en-US" b="1" dirty="0"/>
              <a:t> Trainer.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BE48455-658A-CDEB-E9E5-B71762644ACE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3772967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D79EB-C71B-DCC5-3B9F-B92ACD3DC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0C458-ED63-D8D9-9521-9BB231FBB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Bert_predictor.py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5DC1858-7813-EF83-2194-1ED993753628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0DBE99B-0C26-ADF8-B7BC-1F016F726F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682573"/>
            <a:ext cx="417630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Perform sentiment prediction using a fine-tuned BERT model.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Return both the predicted label (positive/negative) and confidence score.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10B2C5-CDA9-5CC7-6F70-DE6E9C3895D6}"/>
              </a:ext>
            </a:extLst>
          </p:cNvPr>
          <p:cNvSpPr txBox="1"/>
          <p:nvPr/>
        </p:nvSpPr>
        <p:spPr>
          <a:xfrm>
            <a:off x="729450" y="1422865"/>
            <a:ext cx="404981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model/</a:t>
            </a:r>
            <a:r>
              <a:rPr lang="en-US" dirty="0" err="1"/>
              <a:t>bert</a:t>
            </a:r>
            <a:r>
              <a:rPr lang="en-US" dirty="0"/>
              <a:t>/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User input text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5DDC9-1AC4-CB50-1366-5C7CD77815DA}"/>
              </a:ext>
            </a:extLst>
          </p:cNvPr>
          <p:cNvSpPr txBox="1"/>
          <p:nvPr/>
        </p:nvSpPr>
        <p:spPr>
          <a:xfrm>
            <a:off x="729450" y="2477154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BERTPredictor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__</a:t>
            </a:r>
            <a:r>
              <a:rPr lang="en-US" b="1" dirty="0" err="1"/>
              <a:t>init</a:t>
            </a:r>
            <a:r>
              <a:rPr lang="en-US" b="1" dirty="0"/>
              <a:t>__() </a:t>
            </a:r>
            <a:r>
              <a:rPr lang="en-US" dirty="0"/>
              <a:t>- Loads the fine-tuned BERT model and tokenizer from local directory.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predict(text) </a:t>
            </a:r>
            <a:r>
              <a:rPr lang="en-US" dirty="0"/>
              <a:t>- Tokenizes input text, runs inference, and returns sentiment prediction.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train() </a:t>
            </a:r>
            <a:r>
              <a:rPr lang="en-US" dirty="0"/>
              <a:t>- Prepares dataset, tokenizes, fine-tunes BERT, evaluates, and saves model.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AA0329-119D-AF43-1F9D-649082B98266}"/>
              </a:ext>
            </a:extLst>
          </p:cNvPr>
          <p:cNvSpPr txBox="1"/>
          <p:nvPr/>
        </p:nvSpPr>
        <p:spPr>
          <a:xfrm>
            <a:off x="729450" y="3854608"/>
            <a:ext cx="7963446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Shows sentiment label and prediction confidence..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99BF523-7381-B74C-45D6-38ABA1ECAC5C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4533683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808F0-BBF8-4FF8-4CE5-30832B95B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A0D9A-548B-03D5-182F-32C4B8407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Final_evaluation.py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2B4B437-1781-1AA4-0060-960C2034CF21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Compare Evaluation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53BA0D07-A4A8-85C0-F130-E6F90A741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and compare all models (Classic ML, Ensemble, LSTM, BERT) on the same test set.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classification reports and confusion matrices to benchmark performance.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0FA23F-B578-94B5-70FF-069DDE2FE370}"/>
              </a:ext>
            </a:extLst>
          </p:cNvPr>
          <p:cNvSpPr txBox="1"/>
          <p:nvPr/>
        </p:nvSpPr>
        <p:spPr>
          <a:xfrm>
            <a:off x="729450" y="1422865"/>
            <a:ext cx="404981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processed_sentiment_data.csv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Pkl</a:t>
            </a:r>
            <a:r>
              <a:rPr lang="en-US" dirty="0"/>
              <a:t> model, h5 model, </a:t>
            </a:r>
            <a:r>
              <a:rPr lang="en-US" dirty="0" err="1"/>
              <a:t>bert</a:t>
            </a:r>
            <a:r>
              <a:rPr lang="en-US" dirty="0"/>
              <a:t> model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873FD4-AF51-6267-242F-4B7D47D8F14D}"/>
              </a:ext>
            </a:extLst>
          </p:cNvPr>
          <p:cNvSpPr txBox="1"/>
          <p:nvPr/>
        </p:nvSpPr>
        <p:spPr>
          <a:xfrm>
            <a:off x="729450" y="2477154"/>
            <a:ext cx="7963446" cy="231454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Load Dataset </a:t>
            </a:r>
            <a:r>
              <a:rPr lang="en-US" dirty="0"/>
              <a:t>- Reads processed text and true sentiment labels.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evaluate_and_print</a:t>
            </a:r>
            <a:r>
              <a:rPr lang="en-US" b="1" dirty="0"/>
              <a:t>() </a:t>
            </a:r>
            <a:r>
              <a:rPr lang="en-US" dirty="0"/>
              <a:t>- Centralized evaluation: prints metrics and saves confusion matrix.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Classic ML Evaluation </a:t>
            </a:r>
            <a:r>
              <a:rPr lang="en-US" dirty="0"/>
              <a:t>- Loads 5 pre-trained models and evaluates them using TF-IDF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Voting Ensemble </a:t>
            </a:r>
            <a:r>
              <a:rPr lang="en-US" dirty="0"/>
              <a:t>- Loads ensemble model (</a:t>
            </a:r>
            <a:r>
              <a:rPr lang="en-US" dirty="0" err="1"/>
              <a:t>VotingClassifier</a:t>
            </a:r>
            <a:r>
              <a:rPr lang="en-US" dirty="0"/>
              <a:t>) and evaluates it.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LSTM </a:t>
            </a:r>
            <a:r>
              <a:rPr lang="en-US" dirty="0"/>
              <a:t>- Loads LSTM model + tokenizer, predicts, and evaluates.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BERT </a:t>
            </a:r>
            <a:r>
              <a:rPr lang="en-US" dirty="0"/>
              <a:t>- Tokenizes all inputs, runs BERT model, and evaluates predictions.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37B599-39AF-6F97-8317-A718B59AF345}"/>
              </a:ext>
            </a:extLst>
          </p:cNvPr>
          <p:cNvSpPr txBox="1"/>
          <p:nvPr/>
        </p:nvSpPr>
        <p:spPr>
          <a:xfrm>
            <a:off x="4888498" y="1417531"/>
            <a:ext cx="3804398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Confusion matrix for each model’s predictions.</a:t>
            </a:r>
            <a:endParaRPr lang="en-US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8FA89-529C-D59A-7783-AA5C8F8DAF1F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399012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B887C-43FF-8217-2F45-750F42C6C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2696862"/>
            <a:ext cx="7688400" cy="1244700"/>
          </a:xfrm>
        </p:spPr>
        <p:txBody>
          <a:bodyPr/>
          <a:lstStyle/>
          <a:p>
            <a:r>
              <a:rPr lang="en-US" dirty="0"/>
              <a:t>Analyze Data</a:t>
            </a:r>
          </a:p>
        </p:txBody>
      </p:sp>
    </p:spTree>
    <p:extLst>
      <p:ext uri="{BB962C8B-B14F-4D97-AF65-F5344CB8AC3E}">
        <p14:creationId xmlns:p14="http://schemas.microsoft.com/office/powerpoint/2010/main" val="2055318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08843C-91F6-5980-D05F-91EB235B3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64038"/>
            <a:ext cx="7688700" cy="535200"/>
          </a:xfrm>
        </p:spPr>
        <p:txBody>
          <a:bodyPr/>
          <a:lstStyle/>
          <a:p>
            <a:r>
              <a:rPr lang="en-US" dirty="0"/>
              <a:t>Model Evaluation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9FA49-D17C-7620-2352-E36783B82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199238"/>
            <a:ext cx="7688700" cy="653946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Our models were evaluated using an 80:20 train-test split and 5-fold Cross-Validation to ensure robust and reliable performance metrics.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90CA4A9-C233-948C-BB0F-9E7C63E41E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9026830"/>
              </p:ext>
            </p:extLst>
          </p:nvPr>
        </p:nvGraphicFramePr>
        <p:xfrm>
          <a:off x="841248" y="1941830"/>
          <a:ext cx="4876800" cy="2814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391081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83827833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69687731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2315832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 Macro (CV)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Std Dev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428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±0.0533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339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86.7%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±0.0713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5356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SVM (Linear)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0.7925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±0.0561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51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83.3%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±0.0897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682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±0.0624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357717"/>
                  </a:ext>
                </a:extLst>
              </a:tr>
            </a:tbl>
          </a:graphicData>
        </a:graphic>
      </p:graphicFrame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2707E56-D95C-7083-8FDF-DF70B5EBAB2A}"/>
              </a:ext>
            </a:extLst>
          </p:cNvPr>
          <p:cNvSpPr txBox="1">
            <a:spLocks/>
          </p:cNvSpPr>
          <p:nvPr/>
        </p:nvSpPr>
        <p:spPr>
          <a:xfrm>
            <a:off x="5718048" y="2388384"/>
            <a:ext cx="3316224" cy="65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/>
              <a:t>SVM achieved the highest accuracy (91.7%) and strong cross-validation F1, making it the top performer.</a:t>
            </a:r>
          </a:p>
          <a:p>
            <a:pPr>
              <a:lnSpc>
                <a:spcPct val="150000"/>
              </a:lnSpc>
            </a:pPr>
            <a:r>
              <a:rPr lang="en-US" dirty="0"/>
              <a:t>Naive Bayes was simple yet reliable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660B52-500C-24E2-8517-6CFEF9F9E7E1}"/>
              </a:ext>
            </a:extLst>
          </p:cNvPr>
          <p:cNvSpPr txBox="1"/>
          <p:nvPr/>
        </p:nvSpPr>
        <p:spPr>
          <a:xfrm>
            <a:off x="409410" y="3346783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🥇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736E60-8277-0575-C803-D82222190C68}"/>
              </a:ext>
            </a:extLst>
          </p:cNvPr>
          <p:cNvSpPr txBox="1"/>
          <p:nvPr/>
        </p:nvSpPr>
        <p:spPr>
          <a:xfrm>
            <a:off x="409410" y="2436674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F176E8-713C-06E7-253F-1643BC343AAF}"/>
              </a:ext>
            </a:extLst>
          </p:cNvPr>
          <p:cNvSpPr txBox="1"/>
          <p:nvPr/>
        </p:nvSpPr>
        <p:spPr>
          <a:xfrm>
            <a:off x="409410" y="2839351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🥉</a:t>
            </a:r>
          </a:p>
        </p:txBody>
      </p:sp>
    </p:spTree>
    <p:extLst>
      <p:ext uri="{BB962C8B-B14F-4D97-AF65-F5344CB8AC3E}">
        <p14:creationId xmlns:p14="http://schemas.microsoft.com/office/powerpoint/2010/main" val="2527999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626F87-6D9C-64EB-2F76-F7A067EF4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1377"/>
            <a:ext cx="4104748" cy="34206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D785C2-7DB0-D913-021E-85BD85C25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4748" y="491377"/>
            <a:ext cx="2560320" cy="213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481E15-2188-EAC4-2291-A263997F2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80" y="491378"/>
            <a:ext cx="2560320" cy="2133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7102B4-B364-079A-B618-514CD183CE2D}"/>
              </a:ext>
            </a:extLst>
          </p:cNvPr>
          <p:cNvSpPr txBox="1"/>
          <p:nvPr/>
        </p:nvSpPr>
        <p:spPr>
          <a:xfrm>
            <a:off x="603312" y="388717"/>
            <a:ext cx="6400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🥇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23818E4-4D69-5611-A258-4C4E15556A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4749" y="2687377"/>
            <a:ext cx="2560320" cy="2133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757F53-1249-1FB9-FE6E-82BB452D01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3680" y="2845200"/>
            <a:ext cx="2560320" cy="2133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E8180B9-7D62-46FA-5D0C-B33524F7EA53}"/>
              </a:ext>
            </a:extLst>
          </p:cNvPr>
          <p:cNvSpPr txBox="1"/>
          <p:nvPr/>
        </p:nvSpPr>
        <p:spPr>
          <a:xfrm>
            <a:off x="4147278" y="450272"/>
            <a:ext cx="6400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🥈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8D69F5-E02F-4B2C-574E-264452B2175E}"/>
              </a:ext>
            </a:extLst>
          </p:cNvPr>
          <p:cNvSpPr txBox="1"/>
          <p:nvPr/>
        </p:nvSpPr>
        <p:spPr>
          <a:xfrm>
            <a:off x="6525427" y="419494"/>
            <a:ext cx="6400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🥉</a:t>
            </a:r>
          </a:p>
        </p:txBody>
      </p:sp>
    </p:spTree>
    <p:extLst>
      <p:ext uri="{BB962C8B-B14F-4D97-AF65-F5344CB8AC3E}">
        <p14:creationId xmlns:p14="http://schemas.microsoft.com/office/powerpoint/2010/main" val="16576620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42609-0889-8D15-EB16-87D0F2906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9669E-53E2-5176-8AEA-1D6110C5C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7EF653-81DB-EAB7-DF3B-E3E22BC5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Insight from Data</a:t>
            </a:r>
          </a:p>
          <a:p>
            <a:r>
              <a:rPr lang="en-US" dirty="0"/>
              <a:t>Improvement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A811CA4-5EEF-596E-7141-5AE87628711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Ensemble Model</a:t>
            </a:r>
          </a:p>
          <a:p>
            <a:r>
              <a:rPr lang="en-US" dirty="0"/>
              <a:t>LSTM</a:t>
            </a:r>
          </a:p>
          <a:p>
            <a:r>
              <a:rPr lang="en-US" dirty="0"/>
              <a:t>BERT</a:t>
            </a:r>
          </a:p>
        </p:txBody>
      </p:sp>
    </p:spTree>
    <p:extLst>
      <p:ext uri="{BB962C8B-B14F-4D97-AF65-F5344CB8AC3E}">
        <p14:creationId xmlns:p14="http://schemas.microsoft.com/office/powerpoint/2010/main" val="41444918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ACB99-E9FF-B176-E13D-F9BB9DC5B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A5F7C-C462-5D1F-90AF-956AF47B4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2696862"/>
            <a:ext cx="7688400" cy="1244700"/>
          </a:xfrm>
        </p:spPr>
        <p:txBody>
          <a:bodyPr/>
          <a:lstStyle/>
          <a:p>
            <a:r>
              <a:rPr lang="en-US" sz="6000" dirty="0"/>
              <a:t>Insight from Data</a:t>
            </a:r>
          </a:p>
        </p:txBody>
      </p:sp>
    </p:spTree>
    <p:extLst>
      <p:ext uri="{BB962C8B-B14F-4D97-AF65-F5344CB8AC3E}">
        <p14:creationId xmlns:p14="http://schemas.microsoft.com/office/powerpoint/2010/main" val="16170428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F24E43-9C19-21A6-8F93-34172C532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from the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916356-4C10-DF2B-C10F-1BDDF63F0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13" y="1781164"/>
            <a:ext cx="7688700" cy="657236"/>
          </a:xfrm>
        </p:spPr>
        <p:txBody>
          <a:bodyPr/>
          <a:lstStyle/>
          <a:p>
            <a:pPr marL="146050" indent="0">
              <a:buNone/>
            </a:pPr>
            <a:r>
              <a:rPr lang="en-US" sz="1100" dirty="0"/>
              <a:t>Beyond sentiment classification, extracted valuable insights from the tweet data, revealing key patterns in customer feedback.</a:t>
            </a:r>
          </a:p>
          <a:p>
            <a:pPr marL="146050" indent="0">
              <a:buNone/>
            </a:pPr>
            <a:endParaRPr lang="en-US" sz="110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1FFD02D-5AAA-8370-70A3-363AB1656C01}"/>
              </a:ext>
            </a:extLst>
          </p:cNvPr>
          <p:cNvSpPr txBox="1">
            <a:spLocks/>
          </p:cNvSpPr>
          <p:nvPr/>
        </p:nvSpPr>
        <p:spPr>
          <a:xfrm>
            <a:off x="630213" y="2243132"/>
            <a:ext cx="3136552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1. 🔺 </a:t>
            </a:r>
            <a:r>
              <a:rPr lang="en-US" b="1" dirty="0"/>
              <a:t>Negative sentiment dominates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E5C549-15E3-61BE-5B40-81FB0B230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837" y="2571750"/>
            <a:ext cx="3710483" cy="2473655"/>
          </a:xfrm>
          <a:prstGeom prst="rect">
            <a:avLst/>
          </a:prstGeo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EA4F790-4848-C016-F617-5F7F799E19C1}"/>
              </a:ext>
            </a:extLst>
          </p:cNvPr>
          <p:cNvSpPr txBox="1">
            <a:spLocks/>
          </p:cNvSpPr>
          <p:nvPr/>
        </p:nvSpPr>
        <p:spPr>
          <a:xfrm>
            <a:off x="5143320" y="3180918"/>
            <a:ext cx="3136552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~60% of tweets express dissatisfaction — indicating service quality is a major concern.</a:t>
            </a:r>
          </a:p>
        </p:txBody>
      </p:sp>
    </p:spTree>
    <p:extLst>
      <p:ext uri="{BB962C8B-B14F-4D97-AF65-F5344CB8AC3E}">
        <p14:creationId xmlns:p14="http://schemas.microsoft.com/office/powerpoint/2010/main" val="256698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E5B3F-06D6-791D-5DFE-4F64F9DCF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1FE25C-EBAF-AB76-F1EB-3CCE016AF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from the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5FA6BC-7C3B-7ED3-5283-D898B4CE5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13" y="1781164"/>
            <a:ext cx="7688700" cy="657236"/>
          </a:xfrm>
        </p:spPr>
        <p:txBody>
          <a:bodyPr/>
          <a:lstStyle/>
          <a:p>
            <a:pPr marL="146050" indent="0">
              <a:buNone/>
            </a:pPr>
            <a:r>
              <a:rPr lang="en-US" sz="1100" dirty="0"/>
              <a:t>Beyond sentiment classification, extracted valuable insights from the tweet data, revealing key patterns in customer feedback.</a:t>
            </a:r>
          </a:p>
          <a:p>
            <a:pPr marL="146050" indent="0">
              <a:buNone/>
            </a:pPr>
            <a:endParaRPr lang="en-US" sz="110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EE6B866-B5A7-55E2-7095-3ECAD4BE2509}"/>
              </a:ext>
            </a:extLst>
          </p:cNvPr>
          <p:cNvSpPr txBox="1">
            <a:spLocks/>
          </p:cNvSpPr>
          <p:nvPr/>
        </p:nvSpPr>
        <p:spPr>
          <a:xfrm>
            <a:off x="630213" y="2243132"/>
            <a:ext cx="3136552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2. Most frequent negative keywords: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643135-F133-A258-A1A4-4EEBA21B9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69" y="2705101"/>
            <a:ext cx="3997840" cy="1998920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B5520C6-3A15-0651-DB15-F1204BEA9446}"/>
              </a:ext>
            </a:extLst>
          </p:cNvPr>
          <p:cNvSpPr txBox="1">
            <a:spLocks/>
          </p:cNvSpPr>
          <p:nvPr/>
        </p:nvSpPr>
        <p:spPr>
          <a:xfrm>
            <a:off x="4628053" y="2310133"/>
            <a:ext cx="3651819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if we exclude the word </a:t>
            </a:r>
            <a:r>
              <a:rPr lang="en-US" b="1" dirty="0"/>
              <a:t>provider</a:t>
            </a:r>
          </a:p>
          <a:p>
            <a:pPr marL="146050" indent="0">
              <a:buNone/>
            </a:pPr>
            <a:r>
              <a:rPr lang="en-US" dirty="0"/>
              <a:t>Pointing to </a:t>
            </a:r>
            <a:r>
              <a:rPr lang="en-US" b="1" dirty="0"/>
              <a:t>network</a:t>
            </a:r>
            <a:r>
              <a:rPr lang="en-US" dirty="0"/>
              <a:t> and </a:t>
            </a:r>
            <a:r>
              <a:rPr lang="en-US" b="1" dirty="0"/>
              <a:t>signal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6DDC18-C5CA-88D7-E5B0-DA4D2E703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409" y="3006693"/>
            <a:ext cx="4571999" cy="182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11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23EAF-1329-0B9F-2803-1F715964E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88CF5B-BAE6-D5F3-0A83-1034E686DB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Explanation</a:t>
            </a:r>
          </a:p>
          <a:p>
            <a:r>
              <a:rPr lang="en-US" dirty="0" err="1"/>
              <a:t>Analayze</a:t>
            </a:r>
            <a:r>
              <a:rPr lang="en-US" dirty="0"/>
              <a:t> Data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6EABD2-8B31-34D1-E564-981A611682F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  <a:p>
            <a:r>
              <a:rPr lang="en-US" dirty="0" err="1"/>
              <a:t>Feature_engineering</a:t>
            </a:r>
            <a:endParaRPr lang="en-US" dirty="0"/>
          </a:p>
          <a:p>
            <a:r>
              <a:rPr lang="en-US" dirty="0" err="1"/>
              <a:t>Model_training</a:t>
            </a:r>
            <a:endParaRPr lang="en-US" dirty="0"/>
          </a:p>
          <a:p>
            <a:r>
              <a:rPr lang="en-US" dirty="0"/>
              <a:t>Evaluation</a:t>
            </a:r>
          </a:p>
          <a:p>
            <a:r>
              <a:rPr lang="en-US" dirty="0"/>
              <a:t>Predictor</a:t>
            </a:r>
          </a:p>
          <a:p>
            <a:r>
              <a:rPr lang="en-US" dirty="0" err="1"/>
              <a:t>Insight_visualization</a:t>
            </a:r>
            <a:endParaRPr lang="en-US" dirty="0"/>
          </a:p>
          <a:p>
            <a:r>
              <a:rPr lang="en-US" dirty="0" err="1"/>
              <a:t>Model_ensemble</a:t>
            </a:r>
            <a:r>
              <a:rPr lang="en-US" dirty="0"/>
              <a:t> (improvement)</a:t>
            </a:r>
          </a:p>
          <a:p>
            <a:r>
              <a:rPr lang="en-US" dirty="0" err="1"/>
              <a:t>Lstm</a:t>
            </a:r>
            <a:r>
              <a:rPr lang="en-US" dirty="0"/>
              <a:t> (improvement)</a:t>
            </a:r>
          </a:p>
          <a:p>
            <a:r>
              <a:rPr lang="en-US" dirty="0"/>
              <a:t>Bert (improvement)</a:t>
            </a:r>
          </a:p>
          <a:p>
            <a:r>
              <a:rPr lang="en-US" dirty="0" err="1"/>
              <a:t>Lstm_predictor</a:t>
            </a:r>
            <a:endParaRPr lang="en-US" dirty="0"/>
          </a:p>
          <a:p>
            <a:r>
              <a:rPr lang="en-US" dirty="0" err="1"/>
              <a:t>Bert_predictor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9531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A658C-736E-C139-DA37-4D87ADBF4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C8A1FD-2032-8BE6-81FC-73487AD9E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from the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877A23-9F61-F2DA-3934-D05CFB008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13" y="1781164"/>
            <a:ext cx="7688700" cy="657236"/>
          </a:xfrm>
        </p:spPr>
        <p:txBody>
          <a:bodyPr/>
          <a:lstStyle/>
          <a:p>
            <a:pPr marL="146050" indent="0">
              <a:buNone/>
            </a:pPr>
            <a:r>
              <a:rPr lang="en-US" sz="1100" dirty="0"/>
              <a:t>Beyond sentiment classification, extracted valuable insights from the tweet data, revealing key patterns in customer feedback.</a:t>
            </a:r>
          </a:p>
          <a:p>
            <a:pPr marL="146050" indent="0">
              <a:buNone/>
            </a:pPr>
            <a:endParaRPr lang="en-US" sz="110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A28DEC4-6BD5-614E-4014-58CFEB71A699}"/>
              </a:ext>
            </a:extLst>
          </p:cNvPr>
          <p:cNvSpPr txBox="1">
            <a:spLocks/>
          </p:cNvSpPr>
          <p:nvPr/>
        </p:nvSpPr>
        <p:spPr>
          <a:xfrm>
            <a:off x="630213" y="2243132"/>
            <a:ext cx="3136552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3. Positive tweets mostly contain: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C4D68BA-87D8-FCA1-4C26-D9D3D472438A}"/>
              </a:ext>
            </a:extLst>
          </p:cNvPr>
          <p:cNvSpPr txBox="1">
            <a:spLocks/>
          </p:cNvSpPr>
          <p:nvPr/>
        </p:nvSpPr>
        <p:spPr>
          <a:xfrm>
            <a:off x="4628053" y="2310133"/>
            <a:ext cx="4019761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if we exclude the word </a:t>
            </a:r>
            <a:r>
              <a:rPr lang="en-US" b="1" dirty="0"/>
              <a:t>provider</a:t>
            </a:r>
          </a:p>
          <a:p>
            <a:pPr marL="146050" indent="0">
              <a:buNone/>
            </a:pPr>
            <a:r>
              <a:rPr lang="en-US" dirty="0"/>
              <a:t>Often about restored service or successful help.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96F872-E9A8-6FF4-36AA-0B35CFA26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5101"/>
            <a:ext cx="4158368" cy="20791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623F59-36F6-9042-94C1-AC3575C61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962" y="2894683"/>
            <a:ext cx="4572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507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F32E8-8BDC-35BA-6B27-C0AA6178D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96F7BC-DDA0-1B50-EFA0-CC2270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from the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9A3728-33A8-258A-02E9-B399270AB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13" y="1781164"/>
            <a:ext cx="7688700" cy="657236"/>
          </a:xfrm>
        </p:spPr>
        <p:txBody>
          <a:bodyPr/>
          <a:lstStyle/>
          <a:p>
            <a:pPr marL="146050" indent="0">
              <a:buNone/>
            </a:pPr>
            <a:r>
              <a:rPr lang="en-US" sz="1100" dirty="0"/>
              <a:t>Beyond sentiment classification, extracted valuable insights from the tweet data, revealing key patterns in customer feedback.</a:t>
            </a:r>
          </a:p>
          <a:p>
            <a:pPr marL="146050" indent="0">
              <a:buNone/>
            </a:pPr>
            <a:endParaRPr lang="en-US" sz="110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3EF5FFA-47F8-0321-EC2A-B3AA4EC0B07D}"/>
              </a:ext>
            </a:extLst>
          </p:cNvPr>
          <p:cNvSpPr txBox="1">
            <a:spLocks/>
          </p:cNvSpPr>
          <p:nvPr/>
        </p:nvSpPr>
        <p:spPr>
          <a:xfrm>
            <a:off x="630212" y="2243132"/>
            <a:ext cx="4158367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4. Common complaint categories (manual grouping):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5C515C-A72E-1B37-3F50-09B764CF9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93" y="2623343"/>
            <a:ext cx="5438713" cy="2175485"/>
          </a:xfrm>
          <a:prstGeom prst="rect">
            <a:avLst/>
          </a:prstGeom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A0183C5-BF4B-928A-D298-2ED1121BECED}"/>
              </a:ext>
            </a:extLst>
          </p:cNvPr>
          <p:cNvSpPr txBox="1">
            <a:spLocks/>
          </p:cNvSpPr>
          <p:nvPr/>
        </p:nvSpPr>
        <p:spPr>
          <a:xfrm>
            <a:off x="5535365" y="2705101"/>
            <a:ext cx="3410161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Majority of customer dissatisfaction revolves around network and signal reliability.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dirty="0"/>
              <a:t>These insights can guide the provider’s technical and customer service teams to prioritize improvements.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84790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9AD2F-3980-01D6-B316-633984C2C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85221-CAA1-31C4-7933-84BDD9AFA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Improvement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DCCA36-71D9-1864-6DF2-A76707463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r>
              <a:rPr lang="en-US" dirty="0"/>
              <a:t>Although classical models performed well, they have limitations in understanding context and word order.</a:t>
            </a:r>
            <a:br>
              <a:rPr lang="en-US" dirty="0"/>
            </a:br>
            <a:r>
              <a:rPr lang="en-US" dirty="0"/>
              <a:t>Therefore, I experimented with </a:t>
            </a:r>
            <a:r>
              <a:rPr lang="en-US" b="1" dirty="0"/>
              <a:t>ensemble learning</a:t>
            </a:r>
            <a:r>
              <a:rPr lang="en-US" dirty="0"/>
              <a:t>, </a:t>
            </a:r>
            <a:r>
              <a:rPr lang="en-US" b="1" dirty="0"/>
              <a:t>LSTM</a:t>
            </a:r>
            <a:r>
              <a:rPr lang="en-US" dirty="0"/>
              <a:t>, and </a:t>
            </a:r>
            <a:r>
              <a:rPr lang="en-US" b="1" dirty="0"/>
              <a:t>BERT</a:t>
            </a:r>
            <a:r>
              <a:rPr lang="en-US" dirty="0"/>
              <a:t> to explore deeper language representations.</a:t>
            </a:r>
          </a:p>
        </p:txBody>
      </p:sp>
    </p:spTree>
    <p:extLst>
      <p:ext uri="{BB962C8B-B14F-4D97-AF65-F5344CB8AC3E}">
        <p14:creationId xmlns:p14="http://schemas.microsoft.com/office/powerpoint/2010/main" val="29029368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7BDB1-63B0-CBC8-A507-BF38647C0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535925"/>
            <a:ext cx="7688700" cy="535200"/>
          </a:xfrm>
        </p:spPr>
        <p:txBody>
          <a:bodyPr/>
          <a:lstStyle/>
          <a:p>
            <a:r>
              <a:rPr lang="en-US" dirty="0"/>
              <a:t>Comparation Evaluation Summary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3803E01-671C-986D-D475-53DB17AAF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060131"/>
              </p:ext>
            </p:extLst>
          </p:nvPr>
        </p:nvGraphicFramePr>
        <p:xfrm>
          <a:off x="365760" y="1323848"/>
          <a:ext cx="6364224" cy="363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408">
                  <a:extLst>
                    <a:ext uri="{9D8B030D-6E8A-4147-A177-3AD203B41FA5}">
                      <a16:colId xmlns:a16="http://schemas.microsoft.com/office/drawing/2014/main" val="2039108103"/>
                    </a:ext>
                  </a:extLst>
                </a:gridCol>
                <a:gridCol w="1525507">
                  <a:extLst>
                    <a:ext uri="{9D8B030D-6E8A-4147-A177-3AD203B41FA5}">
                      <a16:colId xmlns:a16="http://schemas.microsoft.com/office/drawing/2014/main" val="1838278338"/>
                    </a:ext>
                  </a:extLst>
                </a:gridCol>
                <a:gridCol w="2717309">
                  <a:extLst>
                    <a:ext uri="{9D8B030D-6E8A-4147-A177-3AD203B41FA5}">
                      <a16:colId xmlns:a16="http://schemas.microsoft.com/office/drawing/2014/main" val="25027234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428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93.7%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Lightweight &amp; stable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339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Interpretable, well-balanced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356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SVM (Linear)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 performer (classical)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51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96.3%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accuracy, more variance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682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Underperformed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35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Voting Ensemble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u="sng" dirty="0"/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✅ Highest overall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940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❌ Severe class imbalance, poor result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9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✅ Equal to SVM, very strong contextual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964423"/>
                  </a:ext>
                </a:extLst>
              </a:tr>
            </a:tbl>
          </a:graphicData>
        </a:graphic>
      </p:graphicFrame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D415B87-B62C-327A-9481-C4BC4887FD45}"/>
              </a:ext>
            </a:extLst>
          </p:cNvPr>
          <p:cNvSpPr txBox="1">
            <a:spLocks/>
          </p:cNvSpPr>
          <p:nvPr/>
        </p:nvSpPr>
        <p:spPr>
          <a:xfrm>
            <a:off x="6729984" y="1781164"/>
            <a:ext cx="2316480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sz="1100" dirty="0"/>
              <a:t>The earlier evaluation used an 80/20 train-test split for cross-validation and initial model testing.</a:t>
            </a:r>
          </a:p>
          <a:p>
            <a:pPr marL="146050" indent="0">
              <a:buNone/>
            </a:pPr>
            <a:br>
              <a:rPr lang="en-US" sz="1100" dirty="0"/>
            </a:br>
            <a:r>
              <a:rPr lang="en-US" sz="1100" dirty="0"/>
              <a:t>The final comparison, however, was performed on the </a:t>
            </a:r>
            <a:r>
              <a:rPr lang="en-US" sz="1100" b="1" dirty="0"/>
              <a:t>entire dataset</a:t>
            </a:r>
            <a:r>
              <a:rPr lang="en-US" sz="1100" dirty="0"/>
              <a:t> to ensure fair and consistent benchmarking across all models, including ensemble, LSTM, and BERT.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C0B20E-378A-2B28-A3AC-E2B938C42011}"/>
              </a:ext>
            </a:extLst>
          </p:cNvPr>
          <p:cNvSpPr txBox="1"/>
          <p:nvPr/>
        </p:nvSpPr>
        <p:spPr>
          <a:xfrm>
            <a:off x="-128208" y="3448909"/>
            <a:ext cx="6400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🥇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A9CC8F-4B37-09EC-408E-E244CF3A0226}"/>
              </a:ext>
            </a:extLst>
          </p:cNvPr>
          <p:cNvSpPr txBox="1"/>
          <p:nvPr/>
        </p:nvSpPr>
        <p:spPr>
          <a:xfrm>
            <a:off x="-128208" y="2438400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43C34C-E5F4-A512-F531-F2FA8352FF40}"/>
              </a:ext>
            </a:extLst>
          </p:cNvPr>
          <p:cNvSpPr txBox="1"/>
          <p:nvPr/>
        </p:nvSpPr>
        <p:spPr>
          <a:xfrm>
            <a:off x="-60868" y="4351695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🥈</a:t>
            </a:r>
          </a:p>
        </p:txBody>
      </p:sp>
    </p:spTree>
    <p:extLst>
      <p:ext uri="{BB962C8B-B14F-4D97-AF65-F5344CB8AC3E}">
        <p14:creationId xmlns:p14="http://schemas.microsoft.com/office/powerpoint/2010/main" val="32132192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00371F-A174-0F45-671B-7AE42D86A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0161F-2359-9F59-943F-EB7DA845E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535925"/>
            <a:ext cx="7688700" cy="535200"/>
          </a:xfrm>
        </p:spPr>
        <p:txBody>
          <a:bodyPr/>
          <a:lstStyle/>
          <a:p>
            <a:r>
              <a:rPr lang="en-US" dirty="0"/>
              <a:t>Comparation Evaluation 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65B44-9BBE-E4C2-0148-921EDD576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37627"/>
            <a:ext cx="7688700" cy="22611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✅ Voting Ensemble significantly boosted accuracy by combining strengths of multiple classifiers.</a:t>
            </a:r>
          </a:p>
          <a:p>
            <a:pPr>
              <a:lnSpc>
                <a:spcPct val="200000"/>
              </a:lnSpc>
            </a:pPr>
            <a:r>
              <a:rPr lang="en-US" dirty="0"/>
              <a:t>⚠️ LSTM failed to generalize, likely due to lack of data, poor balance, or insufficient tuning.</a:t>
            </a:r>
          </a:p>
          <a:p>
            <a:pPr>
              <a:lnSpc>
                <a:spcPct val="200000"/>
              </a:lnSpc>
            </a:pPr>
            <a:r>
              <a:rPr lang="en-US" dirty="0"/>
              <a:t>🧠 BERT performed excellently, matching SVM with better context handling, despite being pretrained on general Indonesian corpora.</a:t>
            </a:r>
          </a:p>
          <a:p>
            <a:pPr>
              <a:lnSpc>
                <a:spcPct val="200000"/>
              </a:lnSpc>
            </a:pPr>
            <a:r>
              <a:rPr lang="en-US" dirty="0"/>
              <a:t>💡 SVM remains the best trade-off between performance and simplicity in the classical setup.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F6387B0-2A27-6152-0705-2BE7C7B9F1D8}"/>
              </a:ext>
            </a:extLst>
          </p:cNvPr>
          <p:cNvSpPr txBox="1">
            <a:spLocks/>
          </p:cNvSpPr>
          <p:nvPr/>
        </p:nvSpPr>
        <p:spPr>
          <a:xfrm>
            <a:off x="725850" y="3790188"/>
            <a:ext cx="7688700" cy="98907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lnSpc>
                <a:spcPct val="200000"/>
              </a:lnSpc>
              <a:buNone/>
            </a:pPr>
            <a:r>
              <a:rPr lang="en-US" b="1" dirty="0"/>
              <a:t>Ensemble and transformer-based models (BERT) offer the best results</a:t>
            </a:r>
          </a:p>
          <a:p>
            <a:pPr marL="146050" indent="0">
              <a:lnSpc>
                <a:spcPct val="200000"/>
              </a:lnSpc>
              <a:buNone/>
            </a:pPr>
            <a:r>
              <a:rPr lang="en-US" b="1" dirty="0"/>
              <a:t>but classical models like SVM remain very competitive when resources or latency are a concern.</a:t>
            </a:r>
          </a:p>
        </p:txBody>
      </p:sp>
    </p:spTree>
    <p:extLst>
      <p:ext uri="{BB962C8B-B14F-4D97-AF65-F5344CB8AC3E}">
        <p14:creationId xmlns:p14="http://schemas.microsoft.com/office/powerpoint/2010/main" val="4323642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EAB7261-3825-38AC-EEB8-467CC6424EA2}"/>
              </a:ext>
            </a:extLst>
          </p:cNvPr>
          <p:cNvSpPr txBox="1">
            <a:spLocks/>
          </p:cNvSpPr>
          <p:nvPr/>
        </p:nvSpPr>
        <p:spPr>
          <a:xfrm>
            <a:off x="729450" y="5359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Comparation Evaluation Summary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456C67-BCCC-4754-978A-BAB22B453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2" y="1395218"/>
            <a:ext cx="4437888" cy="36982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F878AF-759F-D08E-DF57-7153E44C2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1" y="1395219"/>
            <a:ext cx="4437888" cy="36982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991D22E-218C-84E8-FF28-B2BFD629BAC6}"/>
              </a:ext>
            </a:extLst>
          </p:cNvPr>
          <p:cNvSpPr txBox="1"/>
          <p:nvPr/>
        </p:nvSpPr>
        <p:spPr>
          <a:xfrm>
            <a:off x="409410" y="1266541"/>
            <a:ext cx="6400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🥇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7BFEB4-99B9-89CB-0603-2501B585B7F5}"/>
              </a:ext>
            </a:extLst>
          </p:cNvPr>
          <p:cNvSpPr txBox="1"/>
          <p:nvPr/>
        </p:nvSpPr>
        <p:spPr>
          <a:xfrm>
            <a:off x="5267922" y="1266540"/>
            <a:ext cx="6400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🥈</a:t>
            </a:r>
          </a:p>
        </p:txBody>
      </p:sp>
    </p:spTree>
    <p:extLst>
      <p:ext uri="{BB962C8B-B14F-4D97-AF65-F5344CB8AC3E}">
        <p14:creationId xmlns:p14="http://schemas.microsoft.com/office/powerpoint/2010/main" val="10899281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3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000000"/>
                </a:solidFill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9580F-FF22-D290-D5EC-F0953C740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34660"/>
            <a:ext cx="7688700" cy="535200"/>
          </a:xfrm>
        </p:spPr>
        <p:txBody>
          <a:bodyPr/>
          <a:lstStyle/>
          <a:p>
            <a:r>
              <a:rPr lang="en-US" dirty="0"/>
              <a:t>Pipeline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827A78C-1553-9B28-A9F1-26279E743C9D}"/>
              </a:ext>
            </a:extLst>
          </p:cNvPr>
          <p:cNvGrpSpPr/>
          <p:nvPr/>
        </p:nvGrpSpPr>
        <p:grpSpPr>
          <a:xfrm>
            <a:off x="1277064" y="2936748"/>
            <a:ext cx="914400" cy="114300"/>
            <a:chOff x="571500" y="2000250"/>
            <a:chExt cx="914400" cy="114300"/>
          </a:xfrm>
        </p:grpSpPr>
        <p:sp>
          <p:nvSpPr>
            <p:cNvPr id="7" name="Rounded Rectangle 1">
              <a:extLst>
                <a:ext uri="{FF2B5EF4-FFF2-40B4-BE49-F238E27FC236}">
                  <a16:creationId xmlns:a16="http://schemas.microsoft.com/office/drawing/2014/main" id="{01142905-C53C-539C-DEB9-58C8914412F4}"/>
                </a:ext>
              </a:extLst>
            </p:cNvPr>
            <p:cNvSpPr/>
            <p:nvPr/>
          </p:nvSpPr>
          <p:spPr>
            <a:xfrm>
              <a:off x="5715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405578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ounded Rectangle 2">
              <a:extLst>
                <a:ext uri="{FF2B5EF4-FFF2-40B4-BE49-F238E27FC236}">
                  <a16:creationId xmlns:a16="http://schemas.microsoft.com/office/drawing/2014/main" id="{CA8054E1-15ED-2A8F-35FB-1535437DC741}"/>
                </a:ext>
              </a:extLst>
            </p:cNvPr>
            <p:cNvSpPr/>
            <p:nvPr/>
          </p:nvSpPr>
          <p:spPr>
            <a:xfrm>
              <a:off x="5715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EB90BF4-039A-1B3A-B71E-B1969D9AF456}"/>
              </a:ext>
            </a:extLst>
          </p:cNvPr>
          <p:cNvGrpSpPr/>
          <p:nvPr/>
        </p:nvGrpSpPr>
        <p:grpSpPr>
          <a:xfrm>
            <a:off x="2191464" y="2936748"/>
            <a:ext cx="914400" cy="114300"/>
            <a:chOff x="1485900" y="2000250"/>
            <a:chExt cx="914400" cy="114300"/>
          </a:xfrm>
        </p:grpSpPr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078952E6-A46C-6379-88C0-34AAE59E81DA}"/>
                </a:ext>
              </a:extLst>
            </p:cNvPr>
            <p:cNvSpPr/>
            <p:nvPr/>
          </p:nvSpPr>
          <p:spPr>
            <a:xfrm>
              <a:off x="14859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436AA9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ounded Rectangle 5">
              <a:extLst>
                <a:ext uri="{FF2B5EF4-FFF2-40B4-BE49-F238E27FC236}">
                  <a16:creationId xmlns:a16="http://schemas.microsoft.com/office/drawing/2014/main" id="{09BD2BC5-5E70-69B1-A75A-B37615AD6D45}"/>
                </a:ext>
              </a:extLst>
            </p:cNvPr>
            <p:cNvSpPr/>
            <p:nvPr/>
          </p:nvSpPr>
          <p:spPr>
            <a:xfrm>
              <a:off x="14859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B7B607-39E8-403A-A869-75F52AFF02D3}"/>
              </a:ext>
            </a:extLst>
          </p:cNvPr>
          <p:cNvGrpSpPr/>
          <p:nvPr/>
        </p:nvGrpSpPr>
        <p:grpSpPr>
          <a:xfrm>
            <a:off x="3105864" y="2936748"/>
            <a:ext cx="914400" cy="114300"/>
            <a:chOff x="2400300" y="2000250"/>
            <a:chExt cx="914400" cy="114300"/>
          </a:xfrm>
        </p:grpSpPr>
        <p:sp>
          <p:nvSpPr>
            <p:cNvPr id="13" name="Rounded Rectangle 7">
              <a:extLst>
                <a:ext uri="{FF2B5EF4-FFF2-40B4-BE49-F238E27FC236}">
                  <a16:creationId xmlns:a16="http://schemas.microsoft.com/office/drawing/2014/main" id="{4238511C-3E05-8148-B7E5-ED55539E8B82}"/>
                </a:ext>
              </a:extLst>
            </p:cNvPr>
            <p:cNvSpPr/>
            <p:nvPr/>
          </p:nvSpPr>
          <p:spPr>
            <a:xfrm>
              <a:off x="24003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5081D0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ounded Rectangle 8">
              <a:extLst>
                <a:ext uri="{FF2B5EF4-FFF2-40B4-BE49-F238E27FC236}">
                  <a16:creationId xmlns:a16="http://schemas.microsoft.com/office/drawing/2014/main" id="{79783490-578D-FE71-0257-E37121C3C4DD}"/>
                </a:ext>
              </a:extLst>
            </p:cNvPr>
            <p:cNvSpPr/>
            <p:nvPr/>
          </p:nvSpPr>
          <p:spPr>
            <a:xfrm>
              <a:off x="24003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EEBD6A2-5B5C-CD31-8D3A-423AE4731E87}"/>
              </a:ext>
            </a:extLst>
          </p:cNvPr>
          <p:cNvGrpSpPr/>
          <p:nvPr/>
        </p:nvGrpSpPr>
        <p:grpSpPr>
          <a:xfrm>
            <a:off x="4020264" y="2936748"/>
            <a:ext cx="914400" cy="114300"/>
            <a:chOff x="3314700" y="2000250"/>
            <a:chExt cx="914400" cy="114300"/>
          </a:xfrm>
        </p:grpSpPr>
        <p:sp>
          <p:nvSpPr>
            <p:cNvPr id="16" name="Rounded Rectangle 10">
              <a:extLst>
                <a:ext uri="{FF2B5EF4-FFF2-40B4-BE49-F238E27FC236}">
                  <a16:creationId xmlns:a16="http://schemas.microsoft.com/office/drawing/2014/main" id="{85B78A5B-9E50-BBD1-8BBB-AF7ED65077BC}"/>
                </a:ext>
              </a:extLst>
            </p:cNvPr>
            <p:cNvSpPr/>
            <p:nvPr/>
          </p:nvSpPr>
          <p:spPr>
            <a:xfrm>
              <a:off x="33147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4E87E3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ounded Rectangle 11">
              <a:extLst>
                <a:ext uri="{FF2B5EF4-FFF2-40B4-BE49-F238E27FC236}">
                  <a16:creationId xmlns:a16="http://schemas.microsoft.com/office/drawing/2014/main" id="{A4A3E778-D8EF-94B0-984D-47E66381FCE5}"/>
                </a:ext>
              </a:extLst>
            </p:cNvPr>
            <p:cNvSpPr/>
            <p:nvPr/>
          </p:nvSpPr>
          <p:spPr>
            <a:xfrm>
              <a:off x="33147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BC4968E-A28F-F516-6284-585CC4176C3E}"/>
              </a:ext>
            </a:extLst>
          </p:cNvPr>
          <p:cNvGrpSpPr/>
          <p:nvPr/>
        </p:nvGrpSpPr>
        <p:grpSpPr>
          <a:xfrm>
            <a:off x="4934664" y="2936748"/>
            <a:ext cx="914400" cy="114300"/>
            <a:chOff x="4229100" y="2000250"/>
            <a:chExt cx="914400" cy="114300"/>
          </a:xfrm>
        </p:grpSpPr>
        <p:sp>
          <p:nvSpPr>
            <p:cNvPr id="19" name="Rounded Rectangle 13">
              <a:extLst>
                <a:ext uri="{FF2B5EF4-FFF2-40B4-BE49-F238E27FC236}">
                  <a16:creationId xmlns:a16="http://schemas.microsoft.com/office/drawing/2014/main" id="{27AECA9E-8EF4-2933-0147-BCA99A6BBB81}"/>
                </a:ext>
              </a:extLst>
            </p:cNvPr>
            <p:cNvSpPr/>
            <p:nvPr/>
          </p:nvSpPr>
          <p:spPr>
            <a:xfrm>
              <a:off x="42291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4E8EF5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ounded Rectangle 14">
              <a:extLst>
                <a:ext uri="{FF2B5EF4-FFF2-40B4-BE49-F238E27FC236}">
                  <a16:creationId xmlns:a16="http://schemas.microsoft.com/office/drawing/2014/main" id="{41ABE4A7-D335-8AC3-B9C3-BDD927FCFD3A}"/>
                </a:ext>
              </a:extLst>
            </p:cNvPr>
            <p:cNvSpPr/>
            <p:nvPr/>
          </p:nvSpPr>
          <p:spPr>
            <a:xfrm>
              <a:off x="42291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C3380DA-3625-EC86-8892-175F1B6CA256}"/>
              </a:ext>
            </a:extLst>
          </p:cNvPr>
          <p:cNvGrpSpPr/>
          <p:nvPr/>
        </p:nvGrpSpPr>
        <p:grpSpPr>
          <a:xfrm>
            <a:off x="5849064" y="2936748"/>
            <a:ext cx="914400" cy="114300"/>
            <a:chOff x="5143500" y="2000250"/>
            <a:chExt cx="914400" cy="114300"/>
          </a:xfrm>
        </p:grpSpPr>
        <p:sp>
          <p:nvSpPr>
            <p:cNvPr id="22" name="Rounded Rectangle 16">
              <a:extLst>
                <a:ext uri="{FF2B5EF4-FFF2-40B4-BE49-F238E27FC236}">
                  <a16:creationId xmlns:a16="http://schemas.microsoft.com/office/drawing/2014/main" id="{155B8C4D-330A-4677-4CEE-B2B80C405452}"/>
                </a:ext>
              </a:extLst>
            </p:cNvPr>
            <p:cNvSpPr/>
            <p:nvPr/>
          </p:nvSpPr>
          <p:spPr>
            <a:xfrm>
              <a:off x="51435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639EFF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ounded Rectangle 17">
              <a:extLst>
                <a:ext uri="{FF2B5EF4-FFF2-40B4-BE49-F238E27FC236}">
                  <a16:creationId xmlns:a16="http://schemas.microsoft.com/office/drawing/2014/main" id="{9AF5C19C-75B1-698D-5512-52DCB643F9E1}"/>
                </a:ext>
              </a:extLst>
            </p:cNvPr>
            <p:cNvSpPr/>
            <p:nvPr/>
          </p:nvSpPr>
          <p:spPr>
            <a:xfrm>
              <a:off x="51435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8872D11-735B-3C81-2E9B-D55ABD5C6192}"/>
              </a:ext>
            </a:extLst>
          </p:cNvPr>
          <p:cNvGrpSpPr/>
          <p:nvPr/>
        </p:nvGrpSpPr>
        <p:grpSpPr>
          <a:xfrm>
            <a:off x="6763464" y="2874835"/>
            <a:ext cx="914400" cy="238125"/>
            <a:chOff x="6057900" y="1938337"/>
            <a:chExt cx="914400" cy="238125"/>
          </a:xfrm>
        </p:grpSpPr>
        <p:sp>
          <p:nvSpPr>
            <p:cNvPr id="25" name="Rounded Rectangle 19">
              <a:extLst>
                <a:ext uri="{FF2B5EF4-FFF2-40B4-BE49-F238E27FC236}">
                  <a16:creationId xmlns:a16="http://schemas.microsoft.com/office/drawing/2014/main" id="{EABCA08C-92F6-F4E1-381D-3244589A7F0F}"/>
                </a:ext>
              </a:extLst>
            </p:cNvPr>
            <p:cNvSpPr/>
            <p:nvPr/>
          </p:nvSpPr>
          <p:spPr>
            <a:xfrm>
              <a:off x="6057900" y="1938337"/>
              <a:ext cx="914400" cy="238125"/>
            </a:xfrm>
            <a:custGeom>
              <a:avLst/>
              <a:gdLst/>
              <a:ahLst/>
              <a:cxnLst/>
              <a:rect l="0" t="0" r="0" b="0"/>
              <a:pathLst>
                <a:path w="914400" h="238125">
                  <a:moveTo>
                    <a:pt x="0" y="61912"/>
                  </a:moveTo>
                  <a:lnTo>
                    <a:pt x="740228" y="61912"/>
                  </a:lnTo>
                  <a:lnTo>
                    <a:pt x="740228" y="0"/>
                  </a:lnTo>
                  <a:lnTo>
                    <a:pt x="914400" y="119062"/>
                  </a:lnTo>
                  <a:lnTo>
                    <a:pt x="740228" y="238125"/>
                  </a:lnTo>
                  <a:lnTo>
                    <a:pt x="740228" y="176212"/>
                  </a:lnTo>
                  <a:lnTo>
                    <a:pt x="0" y="176212"/>
                  </a:lnTo>
                  <a:close/>
                </a:path>
              </a:pathLst>
            </a:custGeom>
            <a:solidFill>
              <a:srgbClr val="95BDFF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6" name="Rounded Rectangle 20">
              <a:extLst>
                <a:ext uri="{FF2B5EF4-FFF2-40B4-BE49-F238E27FC236}">
                  <a16:creationId xmlns:a16="http://schemas.microsoft.com/office/drawing/2014/main" id="{792C4EB7-0D18-F96A-4BA3-AE85F6C9FAC6}"/>
                </a:ext>
              </a:extLst>
            </p:cNvPr>
            <p:cNvSpPr/>
            <p:nvPr/>
          </p:nvSpPr>
          <p:spPr>
            <a:xfrm>
              <a:off x="6057900" y="1938337"/>
              <a:ext cx="914400" cy="238125"/>
            </a:xfrm>
            <a:custGeom>
              <a:avLst/>
              <a:gdLst/>
              <a:ahLst/>
              <a:cxnLst/>
              <a:rect l="0" t="0" r="0" b="0"/>
              <a:pathLst>
                <a:path w="914400" h="238125">
                  <a:moveTo>
                    <a:pt x="0" y="61912"/>
                  </a:moveTo>
                  <a:lnTo>
                    <a:pt x="740228" y="61912"/>
                  </a:lnTo>
                  <a:lnTo>
                    <a:pt x="740228" y="0"/>
                  </a:lnTo>
                  <a:lnTo>
                    <a:pt x="914400" y="119062"/>
                  </a:lnTo>
                  <a:lnTo>
                    <a:pt x="740228" y="238125"/>
                  </a:lnTo>
                  <a:lnTo>
                    <a:pt x="740228" y="176212"/>
                  </a:lnTo>
                  <a:lnTo>
                    <a:pt x="0" y="176212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1CFCBE03-39BB-72BB-C9C0-2BBCF853DF73}"/>
              </a:ext>
            </a:extLst>
          </p:cNvPr>
          <p:cNvSpPr txBox="1"/>
          <p:nvPr/>
        </p:nvSpPr>
        <p:spPr>
          <a:xfrm>
            <a:off x="4739973" y="2165162"/>
            <a:ext cx="1543050" cy="60007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Deriving meaningful
insights from model
results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902BD1-5269-AD3F-4B20-FE0D400612B1}"/>
              </a:ext>
            </a:extLst>
          </p:cNvPr>
          <p:cNvSpPr txBox="1"/>
          <p:nvPr/>
        </p:nvSpPr>
        <p:spPr>
          <a:xfrm>
            <a:off x="6566963" y="2193981"/>
            <a:ext cx="1485900" cy="60007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>
                <a:solidFill>
                  <a:srgbClr val="484848"/>
                </a:solidFill>
                <a:latin typeface="Roboto"/>
              </a:rPr>
              <a:t>Comparing
performance across
different models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91073C-047D-3D42-74E5-B931A91D3E0D}"/>
              </a:ext>
            </a:extLst>
          </p:cNvPr>
          <p:cNvSpPr txBox="1"/>
          <p:nvPr/>
        </p:nvSpPr>
        <p:spPr>
          <a:xfrm>
            <a:off x="2927269" y="2146173"/>
            <a:ext cx="1328737" cy="60007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Training various
models to find the
best one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A70EC8-8A26-FD2B-C6C6-FAF8F2733CD2}"/>
              </a:ext>
            </a:extLst>
          </p:cNvPr>
          <p:cNvSpPr txBox="1"/>
          <p:nvPr/>
        </p:nvSpPr>
        <p:spPr>
          <a:xfrm>
            <a:off x="1091136" y="2098548"/>
            <a:ext cx="1371600" cy="84010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Preprocessing
and data
exploration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028359-1FC6-9BD4-9F10-3E23BBE8039B}"/>
              </a:ext>
            </a:extLst>
          </p:cNvPr>
          <p:cNvSpPr txBox="1"/>
          <p:nvPr/>
        </p:nvSpPr>
        <p:spPr>
          <a:xfrm>
            <a:off x="4961143" y="1675637"/>
            <a:ext cx="942975" cy="56007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Insight
extraction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C88CDC-1DD4-57E5-4B8A-5075E95222B6}"/>
              </a:ext>
            </a:extLst>
          </p:cNvPr>
          <p:cNvSpPr txBox="1"/>
          <p:nvPr/>
        </p:nvSpPr>
        <p:spPr>
          <a:xfrm>
            <a:off x="6777180" y="1768800"/>
            <a:ext cx="971550" cy="56007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Compare
evaluation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02EBDA4-52D4-9D27-CECC-C3081E0EB36E}"/>
              </a:ext>
            </a:extLst>
          </p:cNvPr>
          <p:cNvSpPr txBox="1"/>
          <p:nvPr/>
        </p:nvSpPr>
        <p:spPr>
          <a:xfrm>
            <a:off x="2920126" y="1870168"/>
            <a:ext cx="1343025" cy="28003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Model training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4C655B-312A-27B5-89EB-5247D8087F6D}"/>
              </a:ext>
            </a:extLst>
          </p:cNvPr>
          <p:cNvSpPr txBox="1"/>
          <p:nvPr/>
        </p:nvSpPr>
        <p:spPr>
          <a:xfrm>
            <a:off x="2116311" y="3241548"/>
            <a:ext cx="1100137" cy="56007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Feature
engineering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4CD62F4-CC42-4C4C-1AFF-F23D6B77B66B}"/>
              </a:ext>
            </a:extLst>
          </p:cNvPr>
          <p:cNvSpPr txBox="1"/>
          <p:nvPr/>
        </p:nvSpPr>
        <p:spPr>
          <a:xfrm>
            <a:off x="3808809" y="3241548"/>
            <a:ext cx="1428750" cy="84010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Evaluation &amp;
visualization &amp;
Testing predict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FE3B1CF-E12D-90E3-58CA-2BDE953F1B83}"/>
              </a:ext>
            </a:extLst>
          </p:cNvPr>
          <p:cNvSpPr txBox="1"/>
          <p:nvPr/>
        </p:nvSpPr>
        <p:spPr>
          <a:xfrm>
            <a:off x="5739812" y="3241548"/>
            <a:ext cx="1271587" cy="56007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Model
improvement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058E31-D96D-2A9E-0D43-A989401A8ACA}"/>
              </a:ext>
            </a:extLst>
          </p:cNvPr>
          <p:cNvSpPr txBox="1"/>
          <p:nvPr/>
        </p:nvSpPr>
        <p:spPr>
          <a:xfrm>
            <a:off x="2182224" y="3736847"/>
            <a:ext cx="1071562" cy="20002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TF-IDF, N-gram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7B651E-C592-8F4D-099D-16AEBE5C27AB}"/>
              </a:ext>
            </a:extLst>
          </p:cNvPr>
          <p:cNvSpPr txBox="1"/>
          <p:nvPr/>
        </p:nvSpPr>
        <p:spPr>
          <a:xfrm>
            <a:off x="5739717" y="3702557"/>
            <a:ext cx="1343025" cy="60007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Enhancing model
accuracy and
efficiency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E8D2CEC-FAC3-5187-1E33-A39320A0E6D2}"/>
              </a:ext>
            </a:extLst>
          </p:cNvPr>
          <p:cNvSpPr txBox="1"/>
          <p:nvPr/>
        </p:nvSpPr>
        <p:spPr>
          <a:xfrm>
            <a:off x="3738003" y="3967227"/>
            <a:ext cx="1585912" cy="40005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confusion matrix
each model and ROC</a:t>
            </a:r>
          </a:p>
        </p:txBody>
      </p:sp>
      <p:sp>
        <p:nvSpPr>
          <p:cNvPr id="40" name="Google Shape;208;p22">
            <a:extLst>
              <a:ext uri="{FF2B5EF4-FFF2-40B4-BE49-F238E27FC236}">
                <a16:creationId xmlns:a16="http://schemas.microsoft.com/office/drawing/2014/main" id="{75E97C76-FAA7-D5F1-AE8A-980AC2DF3BBA}"/>
              </a:ext>
            </a:extLst>
          </p:cNvPr>
          <p:cNvSpPr/>
          <p:nvPr/>
        </p:nvSpPr>
        <p:spPr>
          <a:xfrm>
            <a:off x="1569674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405578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1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1" name="Google Shape;208;p22">
            <a:extLst>
              <a:ext uri="{FF2B5EF4-FFF2-40B4-BE49-F238E27FC236}">
                <a16:creationId xmlns:a16="http://schemas.microsoft.com/office/drawing/2014/main" id="{19F9B396-1339-4E22-FAB8-F72730A2126D}"/>
              </a:ext>
            </a:extLst>
          </p:cNvPr>
          <p:cNvSpPr/>
          <p:nvPr/>
        </p:nvSpPr>
        <p:spPr>
          <a:xfrm>
            <a:off x="2501979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436AA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2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2" name="Google Shape;208;p22">
            <a:extLst>
              <a:ext uri="{FF2B5EF4-FFF2-40B4-BE49-F238E27FC236}">
                <a16:creationId xmlns:a16="http://schemas.microsoft.com/office/drawing/2014/main" id="{413B112F-BD46-9387-71D0-67F7606AD65A}"/>
              </a:ext>
            </a:extLst>
          </p:cNvPr>
          <p:cNvSpPr/>
          <p:nvPr/>
        </p:nvSpPr>
        <p:spPr>
          <a:xfrm>
            <a:off x="3397059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5081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3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3" name="Google Shape;208;p22">
            <a:extLst>
              <a:ext uri="{FF2B5EF4-FFF2-40B4-BE49-F238E27FC236}">
                <a16:creationId xmlns:a16="http://schemas.microsoft.com/office/drawing/2014/main" id="{2A70AB8D-DFA1-5EB7-5FA7-22DED5E993AB}"/>
              </a:ext>
            </a:extLst>
          </p:cNvPr>
          <p:cNvSpPr/>
          <p:nvPr/>
        </p:nvSpPr>
        <p:spPr>
          <a:xfrm>
            <a:off x="4361071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4E87E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4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4" name="Google Shape;208;p22">
            <a:extLst>
              <a:ext uri="{FF2B5EF4-FFF2-40B4-BE49-F238E27FC236}">
                <a16:creationId xmlns:a16="http://schemas.microsoft.com/office/drawing/2014/main" id="{4EF9E9A8-F128-6BE3-F469-52AAAD1A2CAE}"/>
              </a:ext>
            </a:extLst>
          </p:cNvPr>
          <p:cNvSpPr/>
          <p:nvPr/>
        </p:nvSpPr>
        <p:spPr>
          <a:xfrm>
            <a:off x="5268230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4E8EF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5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5" name="Google Shape;208;p22">
            <a:extLst>
              <a:ext uri="{FF2B5EF4-FFF2-40B4-BE49-F238E27FC236}">
                <a16:creationId xmlns:a16="http://schemas.microsoft.com/office/drawing/2014/main" id="{2777C82B-BBE9-D96C-FA57-752A2AAD8CFF}"/>
              </a:ext>
            </a:extLst>
          </p:cNvPr>
          <p:cNvSpPr/>
          <p:nvPr/>
        </p:nvSpPr>
        <p:spPr>
          <a:xfrm>
            <a:off x="6148823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639EF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6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6" name="Google Shape;208;p22">
            <a:extLst>
              <a:ext uri="{FF2B5EF4-FFF2-40B4-BE49-F238E27FC236}">
                <a16:creationId xmlns:a16="http://schemas.microsoft.com/office/drawing/2014/main" id="{3FCCED42-A816-B277-3DCF-3889ADF241DB}"/>
              </a:ext>
            </a:extLst>
          </p:cNvPr>
          <p:cNvSpPr/>
          <p:nvPr/>
        </p:nvSpPr>
        <p:spPr>
          <a:xfrm>
            <a:off x="7038664" y="283568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95BDF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7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45802A4-F763-CA8D-A6C7-05818116199D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664564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1CDDC-ADE7-0486-CAC1-92B8E0A3E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CCFD9-79BA-D69F-AD65-06AC6911F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preprocessing.py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B699BE8-6736-7ACF-870E-061227766363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Preprocessing and data exploration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03DD5C4-D6D0-16C3-1728-E6640F986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8306" y="767211"/>
            <a:ext cx="5121915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Clean raw tweet texts for sentiment classification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a clean, structured dataset ready for feature extraction and modeling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C36FE6-4FF6-FF2D-44DC-4CCF05A60404}"/>
              </a:ext>
            </a:extLst>
          </p:cNvPr>
          <p:cNvSpPr txBox="1"/>
          <p:nvPr/>
        </p:nvSpPr>
        <p:spPr>
          <a:xfrm>
            <a:off x="729450" y="1422865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Nawatech</a:t>
            </a:r>
            <a:r>
              <a:rPr lang="en-US" dirty="0"/>
              <a:t>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E82051-03F4-9D75-7898-1B1397C0242E}"/>
              </a:ext>
            </a:extLst>
          </p:cNvPr>
          <p:cNvSpPr txBox="1"/>
          <p:nvPr/>
        </p:nvSpPr>
        <p:spPr>
          <a:xfrm>
            <a:off x="729450" y="2571750"/>
            <a:ext cx="7963446" cy="220682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IndonesianTextPreprocessor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clean_anonymized_tokens</a:t>
            </a:r>
            <a:r>
              <a:rPr lang="en-US" b="1" dirty="0"/>
              <a:t>()</a:t>
            </a:r>
            <a:r>
              <a:rPr lang="en-US" dirty="0"/>
              <a:t> - Removes anonymized tokens like &lt;USER_MENTION&gt;, &lt;URL&gt;, &lt;PROVIDER_NAME&gt;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clean_text</a:t>
            </a:r>
            <a:r>
              <a:rPr lang="en-US" b="1" dirty="0"/>
              <a:t>() </a:t>
            </a:r>
            <a:r>
              <a:rPr lang="en-US" dirty="0"/>
              <a:t>- Applies case folding and removes special characters, hashtags, numbers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remove_stopwords</a:t>
            </a:r>
            <a:r>
              <a:rPr lang="en-US" b="1" dirty="0"/>
              <a:t>() </a:t>
            </a:r>
            <a:r>
              <a:rPr lang="en-US" dirty="0"/>
              <a:t>- Removes </a:t>
            </a:r>
            <a:r>
              <a:rPr lang="en-US" dirty="0" err="1"/>
              <a:t>stopwords</a:t>
            </a:r>
            <a:r>
              <a:rPr lang="en-US" dirty="0"/>
              <a:t> (including Twitter-specific terms)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stem_text</a:t>
            </a:r>
            <a:r>
              <a:rPr lang="en-US" b="1" dirty="0"/>
              <a:t>()</a:t>
            </a:r>
            <a:r>
              <a:rPr lang="en-US" dirty="0"/>
              <a:t> - Applies stemming using the </a:t>
            </a:r>
            <a:r>
              <a:rPr lang="en-US" dirty="0" err="1"/>
              <a:t>Sastrawi</a:t>
            </a:r>
            <a:r>
              <a:rPr lang="en-US" dirty="0"/>
              <a:t> library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tokenize_text</a:t>
            </a:r>
            <a:r>
              <a:rPr lang="en-US" b="1" dirty="0"/>
              <a:t>()</a:t>
            </a:r>
            <a:r>
              <a:rPr lang="en-US" dirty="0"/>
              <a:t> - Tokenizes text into a list of words</a:t>
            </a:r>
            <a:endParaRPr lang="en-US" b="1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F90B648-4D14-8C98-4D7F-C50033BA3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2140863"/>
            <a:ext cx="7688700" cy="430887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There are 2 Class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9271CD9-28A6-2A02-A6D2-FC917824DC83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726383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03423-E9A9-701D-289A-A15AF2B08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8E491-9ECE-2A9A-7ECD-09344E893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preprocessing.py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346ABDB-2474-33F6-897B-494B83F7FE53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Preprocessing and data exploration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A0876CC-6CDE-8F1F-CA77-67B816DBF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8306" y="767211"/>
            <a:ext cx="5121915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Clean raw tweet texts for sentiment classification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a clean, structured dataset ready for feature extraction and modeling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1A16F5-0BAF-451B-C355-2A7999AA8BCC}"/>
              </a:ext>
            </a:extLst>
          </p:cNvPr>
          <p:cNvSpPr txBox="1"/>
          <p:nvPr/>
        </p:nvSpPr>
        <p:spPr>
          <a:xfrm>
            <a:off x="729450" y="1296180"/>
            <a:ext cx="7963446" cy="220682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ExploreAndPrepPipeline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load_data</a:t>
            </a:r>
            <a:r>
              <a:rPr lang="en-US" b="1" dirty="0"/>
              <a:t>() </a:t>
            </a:r>
            <a:r>
              <a:rPr lang="en-US" dirty="0"/>
              <a:t>- Loads raw CSV dataset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explore_data</a:t>
            </a:r>
            <a:r>
              <a:rPr lang="en-US" b="1" dirty="0"/>
              <a:t>() </a:t>
            </a:r>
            <a:r>
              <a:rPr lang="en-US" dirty="0"/>
              <a:t>- Explores and visualizes sentiment distribution and text length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apply_preprocessing</a:t>
            </a:r>
            <a:r>
              <a:rPr lang="en-US" b="1" dirty="0"/>
              <a:t>() </a:t>
            </a:r>
            <a:r>
              <a:rPr lang="en-US" dirty="0"/>
              <a:t>- Applies full preprocessing pipeline across the dataset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generate_wordcloud</a:t>
            </a:r>
            <a:r>
              <a:rPr lang="en-US" b="1" dirty="0"/>
              <a:t>() &amp; </a:t>
            </a:r>
            <a:r>
              <a:rPr lang="en-US" b="1" dirty="0" err="1"/>
              <a:t>visualize_data</a:t>
            </a:r>
            <a:r>
              <a:rPr lang="en-US" b="1" dirty="0"/>
              <a:t>() </a:t>
            </a:r>
            <a:r>
              <a:rPr lang="en-US" dirty="0"/>
              <a:t>- Generates word clouds and top words by sentiment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save_processed_data</a:t>
            </a:r>
            <a:r>
              <a:rPr lang="en-US" b="1" dirty="0"/>
              <a:t>() </a:t>
            </a:r>
            <a:r>
              <a:rPr lang="en-US" dirty="0"/>
              <a:t>- Saves the cleaned data to CSV files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95340C-F24F-3F92-90C7-4ADF01A4D7F7}"/>
              </a:ext>
            </a:extLst>
          </p:cNvPr>
          <p:cNvSpPr txBox="1"/>
          <p:nvPr/>
        </p:nvSpPr>
        <p:spPr>
          <a:xfrm>
            <a:off x="729450" y="3583008"/>
            <a:ext cx="7963446" cy="15604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Dataset/processed_sentiment_data.csv </a:t>
            </a:r>
            <a:r>
              <a:rPr lang="en-US" dirty="0"/>
              <a:t>- Cleaned dataset used for feature extraction (TF-IDF)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Dataset/processed_sentiment_data_tokens.csv</a:t>
            </a:r>
            <a:r>
              <a:rPr lang="en-US" dirty="0"/>
              <a:t> - Tokenized version for further analysis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Word cloud images and feature distribution plots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3EAB02-EA2F-645B-C589-27058F9710D1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1073235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F5AD0-8FC1-14BB-B875-1342C370F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DECA7-BB03-AF1B-A0F4-874AD7BF4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feature_engineering.py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1B82B30-7450-BC89-B934-6D0676B716D4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Feature Engineering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D2047C8F-AC25-A69A-A2D1-269FBEBE68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767211"/>
            <a:ext cx="417630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To extract TF-IDF features from preprocessed tweets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To save feature vectors for model training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5C8E6E-FEF4-AF03-15E2-7E859CF18CA8}"/>
              </a:ext>
            </a:extLst>
          </p:cNvPr>
          <p:cNvSpPr txBox="1"/>
          <p:nvPr/>
        </p:nvSpPr>
        <p:spPr>
          <a:xfrm>
            <a:off x="729450" y="1422865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processed_sentiment_data.csv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85A7CF-57C7-23BC-C386-9265A9271E28}"/>
              </a:ext>
            </a:extLst>
          </p:cNvPr>
          <p:cNvSpPr txBox="1"/>
          <p:nvPr/>
        </p:nvSpPr>
        <p:spPr>
          <a:xfrm>
            <a:off x="729450" y="2253436"/>
            <a:ext cx="7963446" cy="188365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SentimentFeatureEngineering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load_data</a:t>
            </a:r>
            <a:r>
              <a:rPr lang="en-US" b="1" dirty="0"/>
              <a:t>() </a:t>
            </a:r>
            <a:r>
              <a:rPr lang="en-US" dirty="0"/>
              <a:t>- Loads the cleaned CSV file and ensures token column exists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create_tfidf_features</a:t>
            </a:r>
            <a:r>
              <a:rPr lang="en-US" b="1" dirty="0"/>
              <a:t>() </a:t>
            </a:r>
            <a:r>
              <a:rPr lang="en-US" dirty="0"/>
              <a:t>- Generates TF-IDF matrix with unigram &amp; bigram features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save_features</a:t>
            </a:r>
            <a:r>
              <a:rPr lang="en-US" b="1" dirty="0"/>
              <a:t>() </a:t>
            </a:r>
            <a:r>
              <a:rPr lang="en-US" dirty="0"/>
              <a:t>- Saves features and metadata into a .</a:t>
            </a:r>
            <a:r>
              <a:rPr lang="en-US" dirty="0" err="1"/>
              <a:t>pkl</a:t>
            </a:r>
            <a:r>
              <a:rPr lang="en-US" dirty="0"/>
              <a:t> file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run_feature_engineering</a:t>
            </a:r>
            <a:r>
              <a:rPr lang="en-US" b="1" dirty="0"/>
              <a:t>() </a:t>
            </a:r>
            <a:r>
              <a:rPr lang="en-US" dirty="0"/>
              <a:t>- Main pipeline: loads data, extracts TF-IDF, and saves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__main__ </a:t>
            </a:r>
            <a:r>
              <a:rPr lang="en-US" dirty="0"/>
              <a:t>- Runs pipeline and performs a train-test split for validation check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ECF1BF-39E6-E571-CEC8-62A6E95ABE61}"/>
              </a:ext>
            </a:extLst>
          </p:cNvPr>
          <p:cNvSpPr txBox="1"/>
          <p:nvPr/>
        </p:nvSpPr>
        <p:spPr>
          <a:xfrm>
            <a:off x="4307802" y="1415301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F52BE4E-1DF4-1FE9-57ED-FF056CBAD24B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14681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DC820-16DC-4681-7999-A69DE7F78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E5A23-3E6E-148F-0762-E779E0A8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model_training.py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E82B3BB-43AD-9840-006A-6BFD98FAE30C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Training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CCBF255E-A1C6-01ED-4A2B-E5DE743CC4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46144"/>
            <a:ext cx="4176301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Train and evaluate several machine learning models on TF-IDF features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5-fold cross-validation for each model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trained models for future prediction and ensemble use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 Model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C774C18F-2FC9-F448-3AAE-CA2BBBC404C5}"/>
              </a:ext>
            </a:extLst>
          </p:cNvPr>
          <p:cNvGrpSpPr/>
          <p:nvPr/>
        </p:nvGrpSpPr>
        <p:grpSpPr>
          <a:xfrm>
            <a:off x="1415599" y="1876054"/>
            <a:ext cx="6172721" cy="2558916"/>
            <a:chOff x="1415599" y="1799854"/>
            <a:chExt cx="6172721" cy="255891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2F0EC72F-BCE4-CB5B-BBF2-00ADB5DEA735}"/>
                </a:ext>
              </a:extLst>
            </p:cNvPr>
            <p:cNvGrpSpPr/>
            <p:nvPr/>
          </p:nvGrpSpPr>
          <p:grpSpPr>
            <a:xfrm>
              <a:off x="1415599" y="1799854"/>
              <a:ext cx="2778876" cy="771896"/>
              <a:chOff x="3103764" y="1520164"/>
              <a:chExt cx="2778876" cy="771896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2D87B1C8-995C-8733-5B28-876939BBE98D}"/>
                  </a:ext>
                </a:extLst>
              </p:cNvPr>
              <p:cNvGrpSpPr/>
              <p:nvPr/>
            </p:nvGrpSpPr>
            <p:grpSpPr>
              <a:xfrm>
                <a:off x="3103764" y="1520164"/>
                <a:ext cx="2778876" cy="771896"/>
                <a:chOff x="463087" y="1003464"/>
                <a:chExt cx="2778876" cy="771896"/>
              </a:xfrm>
            </p:grpSpPr>
            <p:sp>
              <p:nvSpPr>
                <p:cNvPr id="59" name="Rounded Rectangle 1">
                  <a:extLst>
                    <a:ext uri="{FF2B5EF4-FFF2-40B4-BE49-F238E27FC236}">
                      <a16:creationId xmlns:a16="http://schemas.microsoft.com/office/drawing/2014/main" id="{7B593FA3-33AA-CC39-29E9-41D03BB565A4}"/>
                    </a:ext>
                  </a:extLst>
                </p:cNvPr>
                <p:cNvSpPr/>
                <p:nvPr/>
              </p:nvSpPr>
              <p:spPr>
                <a:xfrm>
                  <a:off x="463087" y="1003464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95BDFF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 dirty="0"/>
                </a:p>
              </p:txBody>
            </p:sp>
            <p:sp>
              <p:nvSpPr>
                <p:cNvPr id="60" name="Rounded Rectangle 2">
                  <a:extLst>
                    <a:ext uri="{FF2B5EF4-FFF2-40B4-BE49-F238E27FC236}">
                      <a16:creationId xmlns:a16="http://schemas.microsoft.com/office/drawing/2014/main" id="{A01D5427-CAC7-62F6-27EE-4A4C4A263BBA}"/>
                    </a:ext>
                  </a:extLst>
                </p:cNvPr>
                <p:cNvSpPr/>
                <p:nvPr/>
              </p:nvSpPr>
              <p:spPr>
                <a:xfrm>
                  <a:off x="463087" y="1003464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DD395A09-96EF-1441-B6DA-26F81137D5B1}"/>
                  </a:ext>
                </a:extLst>
              </p:cNvPr>
              <p:cNvSpPr txBox="1"/>
              <p:nvPr/>
            </p:nvSpPr>
            <p:spPr>
              <a:xfrm>
                <a:off x="3734196" y="1610219"/>
                <a:ext cx="791193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Naive Bayes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6D1D576F-41F4-2A1A-559B-7ACBFFD01A41}"/>
                  </a:ext>
                </a:extLst>
              </p:cNvPr>
              <p:cNvSpPr txBox="1"/>
              <p:nvPr/>
            </p:nvSpPr>
            <p:spPr>
              <a:xfrm>
                <a:off x="3734196" y="1857869"/>
                <a:ext cx="2122714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 b="0" dirty="0">
                    <a:solidFill>
                      <a:srgbClr val="484848"/>
                    </a:solidFill>
                    <a:latin typeface="Roboto"/>
                  </a:rPr>
                  <a:t>A simple probabilistic classifier based on
Bayes' theorem. It assumes independence
between features.</a:t>
                </a:r>
              </a:p>
            </p:txBody>
          </p:sp>
          <p:sp>
            <p:nvSpPr>
              <p:cNvPr id="63" name="Rounded Rectangle 27">
                <a:extLst>
                  <a:ext uri="{FF2B5EF4-FFF2-40B4-BE49-F238E27FC236}">
                    <a16:creationId xmlns:a16="http://schemas.microsoft.com/office/drawing/2014/main" id="{76A8D8ED-A6AF-7F8D-0204-2504C5A06126}"/>
                  </a:ext>
                </a:extLst>
              </p:cNvPr>
              <p:cNvSpPr/>
              <p:nvPr/>
            </p:nvSpPr>
            <p:spPr>
              <a:xfrm>
                <a:off x="3270759" y="1775122"/>
                <a:ext cx="283627" cy="261981"/>
              </a:xfrm>
              <a:custGeom>
                <a:avLst/>
                <a:gdLst/>
                <a:ahLst/>
                <a:cxnLst/>
                <a:rect l="0" t="0" r="0" b="0"/>
                <a:pathLst>
                  <a:path w="283627" h="261981">
                    <a:moveTo>
                      <a:pt x="141813" y="62575"/>
                    </a:moveTo>
                    <a:lnTo>
                      <a:pt x="141813" y="261981"/>
                    </a:lnTo>
                    <a:moveTo>
                      <a:pt x="173976" y="261981"/>
                    </a:moveTo>
                    <a:lnTo>
                      <a:pt x="109651" y="261981"/>
                    </a:lnTo>
                    <a:moveTo>
                      <a:pt x="299" y="184791"/>
                    </a:moveTo>
                    <a:lnTo>
                      <a:pt x="45326" y="88768"/>
                    </a:lnTo>
                    <a:lnTo>
                      <a:pt x="90354" y="184791"/>
                    </a:lnTo>
                    <a:moveTo>
                      <a:pt x="141813" y="23980"/>
                    </a:moveTo>
                    <a:cubicBezTo>
                      <a:pt x="152471" y="23980"/>
                      <a:pt x="161111" y="32620"/>
                      <a:pt x="161111" y="43277"/>
                    </a:cubicBezTo>
                    <a:cubicBezTo>
                      <a:pt x="161111" y="53935"/>
                      <a:pt x="152471" y="62575"/>
                      <a:pt x="141813" y="62575"/>
                    </a:cubicBezTo>
                    <a:cubicBezTo>
                      <a:pt x="131156" y="62575"/>
                      <a:pt x="122516" y="53935"/>
                      <a:pt x="122516" y="43277"/>
                    </a:cubicBezTo>
                    <a:cubicBezTo>
                      <a:pt x="122516" y="32620"/>
                      <a:pt x="131156" y="23980"/>
                      <a:pt x="141813" y="23980"/>
                    </a:cubicBezTo>
                    <a:close/>
                    <a:moveTo>
                      <a:pt x="13157" y="216961"/>
                    </a:moveTo>
                    <a:cubicBezTo>
                      <a:pt x="4647" y="208451"/>
                      <a:pt x="0" y="196823"/>
                      <a:pt x="299" y="184791"/>
                    </a:cubicBezTo>
                    <a:lnTo>
                      <a:pt x="90354" y="184791"/>
                    </a:lnTo>
                    <a:cubicBezTo>
                      <a:pt x="90653" y="196823"/>
                      <a:pt x="86006" y="208451"/>
                      <a:pt x="77496" y="216961"/>
                    </a:cubicBezTo>
                    <a:cubicBezTo>
                      <a:pt x="68986" y="225471"/>
                      <a:pt x="57358" y="230118"/>
                      <a:pt x="45326" y="229819"/>
                    </a:cubicBezTo>
                    <a:cubicBezTo>
                      <a:pt x="33295" y="230118"/>
                      <a:pt x="21667" y="225471"/>
                      <a:pt x="13157" y="216961"/>
                    </a:cubicBezTo>
                    <a:close/>
                    <a:moveTo>
                      <a:pt x="193273" y="107602"/>
                    </a:moveTo>
                    <a:lnTo>
                      <a:pt x="238300" y="10690"/>
                    </a:lnTo>
                    <a:lnTo>
                      <a:pt x="283328" y="107602"/>
                    </a:lnTo>
                    <a:moveTo>
                      <a:pt x="238300" y="152629"/>
                    </a:moveTo>
                    <a:cubicBezTo>
                      <a:pt x="226269" y="152929"/>
                      <a:pt x="214641" y="148281"/>
                      <a:pt x="206131" y="139771"/>
                    </a:cubicBezTo>
                    <a:cubicBezTo>
                      <a:pt x="197621" y="131261"/>
                      <a:pt x="192974" y="119633"/>
                      <a:pt x="193273" y="107602"/>
                    </a:cubicBezTo>
                    <a:lnTo>
                      <a:pt x="283328" y="107602"/>
                    </a:lnTo>
                    <a:cubicBezTo>
                      <a:pt x="283627" y="119633"/>
                      <a:pt x="278980" y="131261"/>
                      <a:pt x="270470" y="139771"/>
                    </a:cubicBezTo>
                    <a:cubicBezTo>
                      <a:pt x="261960" y="148281"/>
                      <a:pt x="250332" y="152929"/>
                      <a:pt x="238300" y="152629"/>
                    </a:cubicBezTo>
                    <a:close/>
                    <a:moveTo>
                      <a:pt x="161034" y="41939"/>
                    </a:moveTo>
                    <a:lnTo>
                      <a:pt x="264738" y="0"/>
                    </a:lnTo>
                    <a:moveTo>
                      <a:pt x="18902" y="99433"/>
                    </a:moveTo>
                    <a:lnTo>
                      <a:pt x="127212" y="55615"/>
                    </a:lnTo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B203361-7054-39BB-EF61-F67C6CCCFC87}"/>
                </a:ext>
              </a:extLst>
            </p:cNvPr>
            <p:cNvGrpSpPr/>
            <p:nvPr/>
          </p:nvGrpSpPr>
          <p:grpSpPr>
            <a:xfrm>
              <a:off x="1415599" y="2693364"/>
              <a:ext cx="2936471" cy="771896"/>
              <a:chOff x="1180072" y="2584362"/>
              <a:chExt cx="2936471" cy="771896"/>
            </a:xfrm>
          </p:grpSpPr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4F792557-D68A-8CDA-13F6-BA2435226DA1}"/>
                  </a:ext>
                </a:extLst>
              </p:cNvPr>
              <p:cNvGrpSpPr/>
              <p:nvPr/>
            </p:nvGrpSpPr>
            <p:grpSpPr>
              <a:xfrm>
                <a:off x="1180072" y="2584362"/>
                <a:ext cx="2778876" cy="771896"/>
                <a:chOff x="463087" y="1929740"/>
                <a:chExt cx="2778876" cy="771896"/>
              </a:xfrm>
            </p:grpSpPr>
            <p:sp>
              <p:nvSpPr>
                <p:cNvPr id="66" name="Rounded Rectangle 4">
                  <a:extLst>
                    <a:ext uri="{FF2B5EF4-FFF2-40B4-BE49-F238E27FC236}">
                      <a16:creationId xmlns:a16="http://schemas.microsoft.com/office/drawing/2014/main" id="{4D422627-9EC9-8AC0-C43C-119BC479AF06}"/>
                    </a:ext>
                  </a:extLst>
                </p:cNvPr>
                <p:cNvSpPr/>
                <p:nvPr/>
              </p:nvSpPr>
              <p:spPr>
                <a:xfrm>
                  <a:off x="463087" y="1929740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639EFF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 dirty="0"/>
                </a:p>
              </p:txBody>
            </p:sp>
            <p:sp>
              <p:nvSpPr>
                <p:cNvPr id="67" name="Rounded Rectangle 5">
                  <a:extLst>
                    <a:ext uri="{FF2B5EF4-FFF2-40B4-BE49-F238E27FC236}">
                      <a16:creationId xmlns:a16="http://schemas.microsoft.com/office/drawing/2014/main" id="{87DFA022-3D6D-D584-EBD5-FF6EBCE04000}"/>
                    </a:ext>
                  </a:extLst>
                </p:cNvPr>
                <p:cNvSpPr/>
                <p:nvPr/>
              </p:nvSpPr>
              <p:spPr>
                <a:xfrm>
                  <a:off x="463087" y="1929740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A1DAB121-1B40-2013-A687-341C4CEC9883}"/>
                  </a:ext>
                </a:extLst>
              </p:cNvPr>
              <p:cNvSpPr txBox="1"/>
              <p:nvPr/>
            </p:nvSpPr>
            <p:spPr>
              <a:xfrm>
                <a:off x="1810504" y="2674416"/>
                <a:ext cx="1254331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Logistic Regression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3410CC7-4DC0-A923-B93E-05AE400714FF}"/>
                  </a:ext>
                </a:extLst>
              </p:cNvPr>
              <p:cNvSpPr txBox="1"/>
              <p:nvPr/>
            </p:nvSpPr>
            <p:spPr>
              <a:xfrm>
                <a:off x="1810504" y="2922066"/>
                <a:ext cx="2306039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 b="0">
                    <a:solidFill>
                      <a:srgbClr val="484848"/>
                    </a:solidFill>
                    <a:latin typeface="Roboto"/>
                  </a:rPr>
                  <a:t>A linear model for binary classification using a
sigmoid function. It predicts the probability of
a binary outcome.</a:t>
                </a:r>
              </a:p>
            </p:txBody>
          </p:sp>
          <p:sp>
            <p:nvSpPr>
              <p:cNvPr id="70" name="Rounded Rectangle 28">
                <a:extLst>
                  <a:ext uri="{FF2B5EF4-FFF2-40B4-BE49-F238E27FC236}">
                    <a16:creationId xmlns:a16="http://schemas.microsoft.com/office/drawing/2014/main" id="{4D4B1725-1969-835D-76B9-5943C82A0BFF}"/>
                  </a:ext>
                </a:extLst>
              </p:cNvPr>
              <p:cNvSpPr/>
              <p:nvPr/>
            </p:nvSpPr>
            <p:spPr>
              <a:xfrm>
                <a:off x="1334501" y="2815930"/>
                <a:ext cx="299754" cy="299750"/>
              </a:xfrm>
              <a:custGeom>
                <a:avLst/>
                <a:gdLst/>
                <a:ahLst/>
                <a:cxnLst/>
                <a:rect l="0" t="0" r="0" b="0"/>
                <a:pathLst>
                  <a:path w="299754" h="299750">
                    <a:moveTo>
                      <a:pt x="10292" y="155019"/>
                    </a:moveTo>
                    <a:cubicBezTo>
                      <a:pt x="10292" y="75087"/>
                      <a:pt x="75090" y="10289"/>
                      <a:pt x="155022" y="10289"/>
                    </a:cubicBezTo>
                    <a:cubicBezTo>
                      <a:pt x="234956" y="10289"/>
                      <a:pt x="299754" y="75087"/>
                      <a:pt x="299754" y="155019"/>
                    </a:cubicBezTo>
                    <a:cubicBezTo>
                      <a:pt x="299754" y="234952"/>
                      <a:pt x="234956" y="299750"/>
                      <a:pt x="155022" y="299750"/>
                    </a:cubicBezTo>
                    <a:cubicBezTo>
                      <a:pt x="75090" y="299750"/>
                      <a:pt x="10292" y="234952"/>
                      <a:pt x="10292" y="155019"/>
                    </a:cubicBezTo>
                    <a:close/>
                    <a:moveTo>
                      <a:pt x="0" y="0"/>
                    </a:moveTo>
                    <a:moveTo>
                      <a:pt x="221276" y="93911"/>
                    </a:moveTo>
                    <a:lnTo>
                      <a:pt x="129935" y="93911"/>
                    </a:lnTo>
                    <a:lnTo>
                      <a:pt x="87481" y="213554"/>
                    </a:lnTo>
                    <a:lnTo>
                      <a:pt x="66898" y="164668"/>
                    </a:lnTo>
                    <a:moveTo>
                      <a:pt x="0" y="0"/>
                    </a:moveTo>
                    <a:moveTo>
                      <a:pt x="157708" y="133661"/>
                    </a:moveTo>
                    <a:lnTo>
                      <a:pt x="214297" y="213552"/>
                    </a:lnTo>
                    <a:moveTo>
                      <a:pt x="154379" y="213552"/>
                    </a:moveTo>
                    <a:lnTo>
                      <a:pt x="210968" y="133661"/>
                    </a:lnTo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C58C38C2-DBCC-950F-5136-BD658B40981F}"/>
                </a:ext>
              </a:extLst>
            </p:cNvPr>
            <p:cNvGrpSpPr/>
            <p:nvPr/>
          </p:nvGrpSpPr>
          <p:grpSpPr>
            <a:xfrm>
              <a:off x="3182562" y="3586874"/>
              <a:ext cx="2778876" cy="771896"/>
              <a:chOff x="1634255" y="3477872"/>
              <a:chExt cx="2778876" cy="771896"/>
            </a:xfrm>
          </p:grpSpPr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4F432E64-BADC-52D8-62BF-9043EB73FC84}"/>
                  </a:ext>
                </a:extLst>
              </p:cNvPr>
              <p:cNvGrpSpPr/>
              <p:nvPr/>
            </p:nvGrpSpPr>
            <p:grpSpPr>
              <a:xfrm>
                <a:off x="1634255" y="3477872"/>
                <a:ext cx="2778876" cy="771896"/>
                <a:chOff x="463087" y="2856015"/>
                <a:chExt cx="2778876" cy="771896"/>
              </a:xfrm>
            </p:grpSpPr>
            <p:sp>
              <p:nvSpPr>
                <p:cNvPr id="72" name="Rounded Rectangle 7">
                  <a:extLst>
                    <a:ext uri="{FF2B5EF4-FFF2-40B4-BE49-F238E27FC236}">
                      <a16:creationId xmlns:a16="http://schemas.microsoft.com/office/drawing/2014/main" id="{3B24C0EA-FFC2-66A5-A890-D295903B2A2B}"/>
                    </a:ext>
                  </a:extLst>
                </p:cNvPr>
                <p:cNvSpPr/>
                <p:nvPr/>
              </p:nvSpPr>
              <p:spPr>
                <a:xfrm>
                  <a:off x="463087" y="2856015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4E8EF5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3" name="Rounded Rectangle 8">
                  <a:extLst>
                    <a:ext uri="{FF2B5EF4-FFF2-40B4-BE49-F238E27FC236}">
                      <a16:creationId xmlns:a16="http://schemas.microsoft.com/office/drawing/2014/main" id="{37526DD2-3936-C034-2857-BDDE4A050746}"/>
                    </a:ext>
                  </a:extLst>
                </p:cNvPr>
                <p:cNvSpPr/>
                <p:nvPr/>
              </p:nvSpPr>
              <p:spPr>
                <a:xfrm>
                  <a:off x="463087" y="2856015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119E0515-E0E4-727A-EAC7-B6C583142B67}"/>
                  </a:ext>
                </a:extLst>
              </p:cNvPr>
              <p:cNvSpPr txBox="1"/>
              <p:nvPr/>
            </p:nvSpPr>
            <p:spPr>
              <a:xfrm>
                <a:off x="2264687" y="3567926"/>
                <a:ext cx="1553440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Support Vector Machine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824D027-9898-56F2-B022-50F319A13D6C}"/>
                  </a:ext>
                </a:extLst>
              </p:cNvPr>
              <p:cNvSpPr txBox="1"/>
              <p:nvPr/>
            </p:nvSpPr>
            <p:spPr>
              <a:xfrm>
                <a:off x="2264687" y="3815576"/>
                <a:ext cx="2113065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 b="0">
                    <a:solidFill>
                      <a:srgbClr val="484848"/>
                    </a:solidFill>
                    <a:latin typeface="Roboto"/>
                  </a:rPr>
                  <a:t>A powerful algorithm that finds the optimal
hyperplane. It separates data points into
different classes.</a:t>
                </a:r>
              </a:p>
            </p:txBody>
          </p:sp>
          <p:sp>
            <p:nvSpPr>
              <p:cNvPr id="76" name="Rounded Rectangle 29">
                <a:extLst>
                  <a:ext uri="{FF2B5EF4-FFF2-40B4-BE49-F238E27FC236}">
                    <a16:creationId xmlns:a16="http://schemas.microsoft.com/office/drawing/2014/main" id="{3D564247-A85F-4CE5-CED1-F1DF69D6C09C}"/>
                  </a:ext>
                </a:extLst>
              </p:cNvPr>
              <p:cNvSpPr/>
              <p:nvPr/>
            </p:nvSpPr>
            <p:spPr>
              <a:xfrm>
                <a:off x="1798333" y="3719089"/>
                <a:ext cx="289461" cy="289461"/>
              </a:xfrm>
              <a:custGeom>
                <a:avLst/>
                <a:gdLst/>
                <a:ahLst/>
                <a:cxnLst/>
                <a:rect l="0" t="0" r="0" b="0"/>
                <a:pathLst>
                  <a:path w="289461" h="289461">
                    <a:moveTo>
                      <a:pt x="289461" y="289461"/>
                    </a:moveTo>
                    <a:lnTo>
                      <a:pt x="0" y="289461"/>
                    </a:lnTo>
                    <a:lnTo>
                      <a:pt x="0" y="0"/>
                    </a:lnTo>
                    <a:moveTo>
                      <a:pt x="59500" y="38594"/>
                    </a:moveTo>
                    <a:cubicBezTo>
                      <a:pt x="56835" y="38594"/>
                      <a:pt x="54675" y="36434"/>
                      <a:pt x="54675" y="33770"/>
                    </a:cubicBezTo>
                    <a:cubicBezTo>
                      <a:pt x="54675" y="31105"/>
                      <a:pt x="56835" y="28946"/>
                      <a:pt x="59500" y="28946"/>
                    </a:cubicBezTo>
                    <a:moveTo>
                      <a:pt x="59500" y="28946"/>
                    </a:moveTo>
                    <a:cubicBezTo>
                      <a:pt x="62164" y="28946"/>
                      <a:pt x="64324" y="31105"/>
                      <a:pt x="64324" y="33770"/>
                    </a:cubicBezTo>
                    <a:cubicBezTo>
                      <a:pt x="64324" y="36434"/>
                      <a:pt x="62164" y="38594"/>
                      <a:pt x="59500" y="38594"/>
                    </a:cubicBezTo>
                    <a:moveTo>
                      <a:pt x="46635" y="209055"/>
                    </a:moveTo>
                    <a:cubicBezTo>
                      <a:pt x="43970" y="209055"/>
                      <a:pt x="41811" y="211215"/>
                      <a:pt x="41811" y="213879"/>
                    </a:cubicBezTo>
                    <a:cubicBezTo>
                      <a:pt x="41811" y="216543"/>
                      <a:pt x="43970" y="218703"/>
                      <a:pt x="46635" y="218703"/>
                    </a:cubicBezTo>
                    <a:moveTo>
                      <a:pt x="46635" y="218703"/>
                    </a:moveTo>
                    <a:cubicBezTo>
                      <a:pt x="49299" y="218703"/>
                      <a:pt x="51459" y="216543"/>
                      <a:pt x="51459" y="213879"/>
                    </a:cubicBezTo>
                    <a:cubicBezTo>
                      <a:pt x="51459" y="211215"/>
                      <a:pt x="49299" y="209055"/>
                      <a:pt x="46635" y="209055"/>
                    </a:cubicBezTo>
                    <a:moveTo>
                      <a:pt x="72365" y="93270"/>
                    </a:moveTo>
                    <a:cubicBezTo>
                      <a:pt x="69700" y="93270"/>
                      <a:pt x="67540" y="95430"/>
                      <a:pt x="67540" y="98095"/>
                    </a:cubicBezTo>
                    <a:cubicBezTo>
                      <a:pt x="67540" y="100759"/>
                      <a:pt x="69700" y="102919"/>
                      <a:pt x="72365" y="102919"/>
                    </a:cubicBezTo>
                    <a:moveTo>
                      <a:pt x="72365" y="102919"/>
                    </a:moveTo>
                    <a:cubicBezTo>
                      <a:pt x="75029" y="102919"/>
                      <a:pt x="77189" y="100759"/>
                      <a:pt x="77189" y="98095"/>
                    </a:cubicBezTo>
                    <a:cubicBezTo>
                      <a:pt x="77189" y="95430"/>
                      <a:pt x="75029" y="93270"/>
                      <a:pt x="72365" y="93270"/>
                    </a:cubicBezTo>
                    <a:moveTo>
                      <a:pt x="33770" y="144730"/>
                    </a:moveTo>
                    <a:cubicBezTo>
                      <a:pt x="31105" y="144730"/>
                      <a:pt x="28946" y="146890"/>
                      <a:pt x="28946" y="149554"/>
                    </a:cubicBezTo>
                    <a:cubicBezTo>
                      <a:pt x="28946" y="152219"/>
                      <a:pt x="31105" y="154379"/>
                      <a:pt x="33770" y="154379"/>
                    </a:cubicBezTo>
                    <a:moveTo>
                      <a:pt x="33770" y="154379"/>
                    </a:moveTo>
                    <a:cubicBezTo>
                      <a:pt x="36434" y="154379"/>
                      <a:pt x="38594" y="152219"/>
                      <a:pt x="38594" y="149554"/>
                    </a:cubicBezTo>
                    <a:cubicBezTo>
                      <a:pt x="38594" y="146890"/>
                      <a:pt x="36434" y="144730"/>
                      <a:pt x="33770" y="144730"/>
                    </a:cubicBezTo>
                    <a:moveTo>
                      <a:pt x="149554" y="51459"/>
                    </a:moveTo>
                    <a:cubicBezTo>
                      <a:pt x="146890" y="51459"/>
                      <a:pt x="144730" y="49299"/>
                      <a:pt x="144730" y="46635"/>
                    </a:cubicBezTo>
                    <a:cubicBezTo>
                      <a:pt x="144730" y="43970"/>
                      <a:pt x="146890" y="41811"/>
                      <a:pt x="149554" y="41811"/>
                    </a:cubicBezTo>
                    <a:moveTo>
                      <a:pt x="149554" y="41811"/>
                    </a:moveTo>
                    <a:cubicBezTo>
                      <a:pt x="152219" y="41811"/>
                      <a:pt x="154379" y="43970"/>
                      <a:pt x="154379" y="46635"/>
                    </a:cubicBezTo>
                    <a:cubicBezTo>
                      <a:pt x="154379" y="49299"/>
                      <a:pt x="152219" y="51459"/>
                      <a:pt x="149554" y="51459"/>
                    </a:cubicBezTo>
                    <a:moveTo>
                      <a:pt x="188149" y="180109"/>
                    </a:moveTo>
                    <a:cubicBezTo>
                      <a:pt x="185485" y="180109"/>
                      <a:pt x="183325" y="177949"/>
                      <a:pt x="183325" y="175284"/>
                    </a:cubicBezTo>
                    <a:cubicBezTo>
                      <a:pt x="183325" y="172620"/>
                      <a:pt x="185485" y="170460"/>
                      <a:pt x="188149" y="170460"/>
                    </a:cubicBezTo>
                    <a:moveTo>
                      <a:pt x="188149" y="170460"/>
                    </a:moveTo>
                    <a:cubicBezTo>
                      <a:pt x="190814" y="170460"/>
                      <a:pt x="192974" y="172620"/>
                      <a:pt x="192974" y="175284"/>
                    </a:cubicBezTo>
                    <a:cubicBezTo>
                      <a:pt x="192974" y="177949"/>
                      <a:pt x="190814" y="180109"/>
                      <a:pt x="188149" y="180109"/>
                    </a:cubicBezTo>
                    <a:moveTo>
                      <a:pt x="265339" y="141514"/>
                    </a:moveTo>
                    <a:cubicBezTo>
                      <a:pt x="262674" y="141514"/>
                      <a:pt x="260514" y="139354"/>
                      <a:pt x="260514" y="136689"/>
                    </a:cubicBezTo>
                    <a:cubicBezTo>
                      <a:pt x="260514" y="134025"/>
                      <a:pt x="262674" y="131865"/>
                      <a:pt x="265339" y="131865"/>
                    </a:cubicBezTo>
                    <a:moveTo>
                      <a:pt x="265339" y="131865"/>
                    </a:moveTo>
                    <a:cubicBezTo>
                      <a:pt x="268003" y="131865"/>
                      <a:pt x="270163" y="134025"/>
                      <a:pt x="270163" y="136689"/>
                    </a:cubicBezTo>
                    <a:cubicBezTo>
                      <a:pt x="270163" y="139354"/>
                      <a:pt x="268003" y="141514"/>
                      <a:pt x="265339" y="141514"/>
                    </a:cubicBezTo>
                    <a:moveTo>
                      <a:pt x="252474" y="12864"/>
                    </a:moveTo>
                    <a:cubicBezTo>
                      <a:pt x="249810" y="12864"/>
                      <a:pt x="247650" y="10705"/>
                      <a:pt x="247650" y="8040"/>
                    </a:cubicBezTo>
                    <a:cubicBezTo>
                      <a:pt x="247650" y="5376"/>
                      <a:pt x="249810" y="3216"/>
                      <a:pt x="252474" y="3216"/>
                    </a:cubicBezTo>
                    <a:moveTo>
                      <a:pt x="252474" y="3216"/>
                    </a:moveTo>
                    <a:cubicBezTo>
                      <a:pt x="255138" y="3216"/>
                      <a:pt x="257298" y="5376"/>
                      <a:pt x="257298" y="8040"/>
                    </a:cubicBezTo>
                    <a:cubicBezTo>
                      <a:pt x="257298" y="10705"/>
                      <a:pt x="255138" y="12864"/>
                      <a:pt x="252474" y="12864"/>
                    </a:cubicBezTo>
                    <a:moveTo>
                      <a:pt x="149554" y="234785"/>
                    </a:moveTo>
                    <a:cubicBezTo>
                      <a:pt x="146890" y="234785"/>
                      <a:pt x="144730" y="236945"/>
                      <a:pt x="144730" y="239609"/>
                    </a:cubicBezTo>
                    <a:cubicBezTo>
                      <a:pt x="144730" y="242273"/>
                      <a:pt x="146890" y="244433"/>
                      <a:pt x="149554" y="244433"/>
                    </a:cubicBezTo>
                    <a:moveTo>
                      <a:pt x="149554" y="244433"/>
                    </a:moveTo>
                    <a:cubicBezTo>
                      <a:pt x="152219" y="244433"/>
                      <a:pt x="154379" y="242273"/>
                      <a:pt x="154379" y="239609"/>
                    </a:cubicBezTo>
                    <a:cubicBezTo>
                      <a:pt x="154379" y="236945"/>
                      <a:pt x="152219" y="234785"/>
                      <a:pt x="149554" y="234785"/>
                    </a:cubicBezTo>
                    <a:moveTo>
                      <a:pt x="278204" y="231568"/>
                    </a:moveTo>
                    <a:cubicBezTo>
                      <a:pt x="275539" y="231568"/>
                      <a:pt x="273379" y="229408"/>
                      <a:pt x="273379" y="226744"/>
                    </a:cubicBezTo>
                    <a:cubicBezTo>
                      <a:pt x="273379" y="224080"/>
                      <a:pt x="275539" y="221920"/>
                      <a:pt x="278204" y="221920"/>
                    </a:cubicBezTo>
                    <a:moveTo>
                      <a:pt x="278204" y="221920"/>
                    </a:moveTo>
                    <a:cubicBezTo>
                      <a:pt x="280868" y="221920"/>
                      <a:pt x="283028" y="224080"/>
                      <a:pt x="283028" y="226744"/>
                    </a:cubicBezTo>
                    <a:cubicBezTo>
                      <a:pt x="283028" y="229408"/>
                      <a:pt x="280868" y="231568"/>
                      <a:pt x="278204" y="231568"/>
                    </a:cubicBezTo>
                    <a:moveTo>
                      <a:pt x="213879" y="77189"/>
                    </a:moveTo>
                    <a:cubicBezTo>
                      <a:pt x="211215" y="77189"/>
                      <a:pt x="209055" y="75029"/>
                      <a:pt x="209055" y="72365"/>
                    </a:cubicBezTo>
                    <a:cubicBezTo>
                      <a:pt x="209055" y="69700"/>
                      <a:pt x="211215" y="67540"/>
                      <a:pt x="213879" y="67540"/>
                    </a:cubicBezTo>
                    <a:moveTo>
                      <a:pt x="213879" y="67540"/>
                    </a:moveTo>
                    <a:cubicBezTo>
                      <a:pt x="216543" y="67540"/>
                      <a:pt x="218703" y="69700"/>
                      <a:pt x="218703" y="72365"/>
                    </a:cubicBezTo>
                    <a:cubicBezTo>
                      <a:pt x="218703" y="75029"/>
                      <a:pt x="216543" y="77189"/>
                      <a:pt x="213879" y="77189"/>
                    </a:cubicBezTo>
                    <a:moveTo>
                      <a:pt x="123825" y="144730"/>
                    </a:moveTo>
                    <a:cubicBezTo>
                      <a:pt x="121160" y="144730"/>
                      <a:pt x="119000" y="146890"/>
                      <a:pt x="119000" y="149554"/>
                    </a:cubicBezTo>
                    <a:cubicBezTo>
                      <a:pt x="119000" y="152219"/>
                      <a:pt x="121160" y="154379"/>
                      <a:pt x="123825" y="154379"/>
                    </a:cubicBezTo>
                    <a:moveTo>
                      <a:pt x="123825" y="154379"/>
                    </a:moveTo>
                    <a:cubicBezTo>
                      <a:pt x="126489" y="154379"/>
                      <a:pt x="128649" y="152219"/>
                      <a:pt x="128649" y="149554"/>
                    </a:cubicBezTo>
                    <a:cubicBezTo>
                      <a:pt x="128649" y="146890"/>
                      <a:pt x="126489" y="144730"/>
                      <a:pt x="123825" y="144730"/>
                    </a:cubicBezTo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3FA068A-466F-9820-8C6B-D40CE9CB29A3}"/>
                </a:ext>
              </a:extLst>
            </p:cNvPr>
            <p:cNvGrpSpPr/>
            <p:nvPr/>
          </p:nvGrpSpPr>
          <p:grpSpPr>
            <a:xfrm>
              <a:off x="4680795" y="1799854"/>
              <a:ext cx="2888228" cy="771896"/>
              <a:chOff x="4445268" y="1690852"/>
              <a:chExt cx="2888228" cy="771896"/>
            </a:xfrm>
          </p:grpSpPr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8C7585F3-497A-7BA6-CFE3-79F44986FC75}"/>
                  </a:ext>
                </a:extLst>
              </p:cNvPr>
              <p:cNvGrpSpPr/>
              <p:nvPr/>
            </p:nvGrpSpPr>
            <p:grpSpPr>
              <a:xfrm>
                <a:off x="4445268" y="1690852"/>
                <a:ext cx="2778876" cy="771896"/>
                <a:chOff x="463087" y="3782290"/>
                <a:chExt cx="2778876" cy="771896"/>
              </a:xfrm>
            </p:grpSpPr>
            <p:sp>
              <p:nvSpPr>
                <p:cNvPr id="80" name="Rounded Rectangle 10">
                  <a:extLst>
                    <a:ext uri="{FF2B5EF4-FFF2-40B4-BE49-F238E27FC236}">
                      <a16:creationId xmlns:a16="http://schemas.microsoft.com/office/drawing/2014/main" id="{08042E3F-0B39-02CD-E715-AE847811957F}"/>
                    </a:ext>
                  </a:extLst>
                </p:cNvPr>
                <p:cNvSpPr/>
                <p:nvPr/>
              </p:nvSpPr>
              <p:spPr>
                <a:xfrm>
                  <a:off x="463087" y="3782290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5081D0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1" name="Rounded Rectangle 11">
                  <a:extLst>
                    <a:ext uri="{FF2B5EF4-FFF2-40B4-BE49-F238E27FC236}">
                      <a16:creationId xmlns:a16="http://schemas.microsoft.com/office/drawing/2014/main" id="{170CE5F1-79E7-E45E-5F38-40BFB44CEAB0}"/>
                    </a:ext>
                  </a:extLst>
                </p:cNvPr>
                <p:cNvSpPr/>
                <p:nvPr/>
              </p:nvSpPr>
              <p:spPr>
                <a:xfrm>
                  <a:off x="463087" y="3782290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E37584C5-28AA-3F62-E354-4F6C9E845815}"/>
                  </a:ext>
                </a:extLst>
              </p:cNvPr>
              <p:cNvSpPr txBox="1"/>
              <p:nvPr/>
            </p:nvSpPr>
            <p:spPr>
              <a:xfrm>
                <a:off x="5075700" y="1780907"/>
                <a:ext cx="993816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Random Forest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43C57FEE-F64F-EB3A-4306-A639EEA58792}"/>
                  </a:ext>
                </a:extLst>
              </p:cNvPr>
              <p:cNvSpPr txBox="1"/>
              <p:nvPr/>
            </p:nvSpPr>
            <p:spPr>
              <a:xfrm>
                <a:off x="5075700" y="2028557"/>
                <a:ext cx="2257796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 b="0" dirty="0">
                    <a:solidFill>
                      <a:srgbClr val="484848"/>
                    </a:solidFill>
                    <a:latin typeface="Roboto"/>
                  </a:rPr>
                  <a:t>An ensemble learning method that combines
multiple decision trees. It improves accuracy
and reduces overfitting.</a:t>
                </a:r>
              </a:p>
            </p:txBody>
          </p:sp>
          <p:sp>
            <p:nvSpPr>
              <p:cNvPr id="84" name="Rounded Rectangle 30">
                <a:extLst>
                  <a:ext uri="{FF2B5EF4-FFF2-40B4-BE49-F238E27FC236}">
                    <a16:creationId xmlns:a16="http://schemas.microsoft.com/office/drawing/2014/main" id="{8460099E-56C9-E041-812E-24C937A7268A}"/>
                  </a:ext>
                </a:extLst>
              </p:cNvPr>
              <p:cNvSpPr/>
              <p:nvPr/>
            </p:nvSpPr>
            <p:spPr>
              <a:xfrm>
                <a:off x="4599697" y="1922421"/>
                <a:ext cx="297501" cy="299109"/>
              </a:xfrm>
              <a:custGeom>
                <a:avLst/>
                <a:gdLst/>
                <a:ahLst/>
                <a:cxnLst/>
                <a:rect l="0" t="0" r="0" b="0"/>
                <a:pathLst>
                  <a:path w="297501" h="299109">
                    <a:moveTo>
                      <a:pt x="0" y="0"/>
                    </a:moveTo>
                    <a:moveTo>
                      <a:pt x="133473" y="122216"/>
                    </a:moveTo>
                    <a:lnTo>
                      <a:pt x="133473" y="186541"/>
                    </a:lnTo>
                    <a:cubicBezTo>
                      <a:pt x="133473" y="191870"/>
                      <a:pt x="129153" y="196190"/>
                      <a:pt x="123825" y="196190"/>
                    </a:cubicBezTo>
                    <a:lnTo>
                      <a:pt x="20905" y="196190"/>
                    </a:lnTo>
                    <a:cubicBezTo>
                      <a:pt x="15576" y="196190"/>
                      <a:pt x="11256" y="191870"/>
                      <a:pt x="11256" y="186541"/>
                    </a:cubicBezTo>
                    <a:lnTo>
                      <a:pt x="11256" y="122216"/>
                    </a:lnTo>
                    <a:cubicBezTo>
                      <a:pt x="11256" y="116888"/>
                      <a:pt x="15576" y="112568"/>
                      <a:pt x="20905" y="112568"/>
                    </a:cubicBezTo>
                    <a:lnTo>
                      <a:pt x="123825" y="112568"/>
                    </a:lnTo>
                    <a:cubicBezTo>
                      <a:pt x="129153" y="112568"/>
                      <a:pt x="133473" y="116888"/>
                      <a:pt x="133473" y="122216"/>
                    </a:cubicBezTo>
                    <a:close/>
                    <a:moveTo>
                      <a:pt x="0" y="0"/>
                    </a:moveTo>
                    <a:moveTo>
                      <a:pt x="239609" y="154379"/>
                    </a:moveTo>
                    <a:lnTo>
                      <a:pt x="133473" y="154379"/>
                    </a:lnTo>
                    <a:moveTo>
                      <a:pt x="0" y="0"/>
                    </a:moveTo>
                    <a:moveTo>
                      <a:pt x="239609" y="270163"/>
                    </a:moveTo>
                    <a:lnTo>
                      <a:pt x="201014" y="270163"/>
                    </a:lnTo>
                    <a:cubicBezTo>
                      <a:pt x="195896" y="270163"/>
                      <a:pt x="190987" y="268130"/>
                      <a:pt x="187368" y="264512"/>
                    </a:cubicBezTo>
                    <a:cubicBezTo>
                      <a:pt x="183749" y="260893"/>
                      <a:pt x="181717" y="255983"/>
                      <a:pt x="181717" y="250866"/>
                    </a:cubicBezTo>
                    <a:lnTo>
                      <a:pt x="181717" y="57892"/>
                    </a:lnTo>
                    <a:cubicBezTo>
                      <a:pt x="181717" y="52774"/>
                      <a:pt x="183749" y="47865"/>
                      <a:pt x="187368" y="44246"/>
                    </a:cubicBezTo>
                    <a:cubicBezTo>
                      <a:pt x="190987" y="40627"/>
                      <a:pt x="195896" y="38594"/>
                      <a:pt x="201014" y="38594"/>
                    </a:cubicBezTo>
                    <a:lnTo>
                      <a:pt x="239609" y="38594"/>
                    </a:lnTo>
                    <a:moveTo>
                      <a:pt x="268555" y="299109"/>
                    </a:moveTo>
                    <a:cubicBezTo>
                      <a:pt x="252569" y="299109"/>
                      <a:pt x="239609" y="286149"/>
                      <a:pt x="239609" y="270163"/>
                    </a:cubicBezTo>
                    <a:cubicBezTo>
                      <a:pt x="239609" y="254177"/>
                      <a:pt x="252569" y="241217"/>
                      <a:pt x="268555" y="241217"/>
                    </a:cubicBezTo>
                    <a:cubicBezTo>
                      <a:pt x="284541" y="241217"/>
                      <a:pt x="297501" y="254177"/>
                      <a:pt x="297501" y="270163"/>
                    </a:cubicBezTo>
                    <a:cubicBezTo>
                      <a:pt x="297501" y="286149"/>
                      <a:pt x="284541" y="299109"/>
                      <a:pt x="268555" y="299109"/>
                    </a:cubicBezTo>
                    <a:close/>
                    <a:moveTo>
                      <a:pt x="268555" y="183325"/>
                    </a:moveTo>
                    <a:cubicBezTo>
                      <a:pt x="252569" y="183325"/>
                      <a:pt x="239609" y="170365"/>
                      <a:pt x="239609" y="154379"/>
                    </a:cubicBezTo>
                    <a:cubicBezTo>
                      <a:pt x="239609" y="138393"/>
                      <a:pt x="252569" y="125433"/>
                      <a:pt x="268555" y="125433"/>
                    </a:cubicBezTo>
                    <a:cubicBezTo>
                      <a:pt x="284541" y="125433"/>
                      <a:pt x="297501" y="138393"/>
                      <a:pt x="297501" y="154379"/>
                    </a:cubicBezTo>
                    <a:cubicBezTo>
                      <a:pt x="297501" y="170365"/>
                      <a:pt x="284541" y="183325"/>
                      <a:pt x="268555" y="183325"/>
                    </a:cubicBezTo>
                    <a:close/>
                    <a:moveTo>
                      <a:pt x="268555" y="67540"/>
                    </a:moveTo>
                    <a:cubicBezTo>
                      <a:pt x="252569" y="67540"/>
                      <a:pt x="239609" y="54581"/>
                      <a:pt x="239609" y="38594"/>
                    </a:cubicBezTo>
                    <a:cubicBezTo>
                      <a:pt x="239609" y="22608"/>
                      <a:pt x="252569" y="9648"/>
                      <a:pt x="268555" y="9648"/>
                    </a:cubicBezTo>
                    <a:cubicBezTo>
                      <a:pt x="284541" y="9648"/>
                      <a:pt x="297501" y="22608"/>
                      <a:pt x="297501" y="38594"/>
                    </a:cubicBezTo>
                    <a:cubicBezTo>
                      <a:pt x="297501" y="54581"/>
                      <a:pt x="284541" y="67540"/>
                      <a:pt x="268555" y="67540"/>
                    </a:cubicBezTo>
                    <a:close/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75DAFDF9-A5AD-B71D-9C03-75238DF8EAF2}"/>
                </a:ext>
              </a:extLst>
            </p:cNvPr>
            <p:cNvGrpSpPr/>
            <p:nvPr/>
          </p:nvGrpSpPr>
          <p:grpSpPr>
            <a:xfrm>
              <a:off x="4680795" y="2680752"/>
              <a:ext cx="2907525" cy="771896"/>
              <a:chOff x="4445268" y="2571750"/>
              <a:chExt cx="2907525" cy="771896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3E46DAB2-9305-8AF6-60BB-17F919A6B496}"/>
                  </a:ext>
                </a:extLst>
              </p:cNvPr>
              <p:cNvGrpSpPr/>
              <p:nvPr/>
            </p:nvGrpSpPr>
            <p:grpSpPr>
              <a:xfrm>
                <a:off x="4445268" y="2571750"/>
                <a:ext cx="2778876" cy="771896"/>
                <a:chOff x="463087" y="4708566"/>
                <a:chExt cx="2778876" cy="771896"/>
              </a:xfrm>
            </p:grpSpPr>
            <p:sp>
              <p:nvSpPr>
                <p:cNvPr id="87" name="Rounded Rectangle 13">
                  <a:extLst>
                    <a:ext uri="{FF2B5EF4-FFF2-40B4-BE49-F238E27FC236}">
                      <a16:creationId xmlns:a16="http://schemas.microsoft.com/office/drawing/2014/main" id="{8D4F1EB7-FE24-1B43-8ECD-EF9793824B9C}"/>
                    </a:ext>
                  </a:extLst>
                </p:cNvPr>
                <p:cNvSpPr/>
                <p:nvPr/>
              </p:nvSpPr>
              <p:spPr>
                <a:xfrm>
                  <a:off x="463087" y="4708566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95BDFF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8" name="Rounded Rectangle 14">
                  <a:extLst>
                    <a:ext uri="{FF2B5EF4-FFF2-40B4-BE49-F238E27FC236}">
                      <a16:creationId xmlns:a16="http://schemas.microsoft.com/office/drawing/2014/main" id="{1C9EF166-8468-6672-9554-F6A685DAFFFB}"/>
                    </a:ext>
                  </a:extLst>
                </p:cNvPr>
                <p:cNvSpPr/>
                <p:nvPr/>
              </p:nvSpPr>
              <p:spPr>
                <a:xfrm>
                  <a:off x="463087" y="4708566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F825360B-ED00-715C-F778-70F2B887E25C}"/>
                  </a:ext>
                </a:extLst>
              </p:cNvPr>
              <p:cNvSpPr txBox="1"/>
              <p:nvPr/>
            </p:nvSpPr>
            <p:spPr>
              <a:xfrm>
                <a:off x="5075700" y="2661804"/>
                <a:ext cx="578922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XGBoost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42E80D9A-0E72-4894-3F8A-8C85D6A95958}"/>
                  </a:ext>
                </a:extLst>
              </p:cNvPr>
              <p:cNvSpPr txBox="1"/>
              <p:nvPr/>
            </p:nvSpPr>
            <p:spPr>
              <a:xfrm>
                <a:off x="5075700" y="2909454"/>
                <a:ext cx="2277093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>
                    <a:solidFill>
                      <a:srgbClr val="484848"/>
                    </a:solidFill>
                    <a:latin typeface="Roboto"/>
                  </a:rPr>
                  <a:t>An optimized gradient boosting algorithm for
structured data. It is known for its high
performance and scalability.</a:t>
                </a:r>
              </a:p>
            </p:txBody>
          </p:sp>
          <p:sp>
            <p:nvSpPr>
              <p:cNvPr id="91" name="Rounded Rectangle 31">
                <a:extLst>
                  <a:ext uri="{FF2B5EF4-FFF2-40B4-BE49-F238E27FC236}">
                    <a16:creationId xmlns:a16="http://schemas.microsoft.com/office/drawing/2014/main" id="{79B2AF69-AF8C-701D-13B7-D447A077E733}"/>
                  </a:ext>
                </a:extLst>
              </p:cNvPr>
              <p:cNvSpPr/>
              <p:nvPr/>
            </p:nvSpPr>
            <p:spPr>
              <a:xfrm>
                <a:off x="4606130" y="2809841"/>
                <a:ext cx="295893" cy="295713"/>
              </a:xfrm>
              <a:custGeom>
                <a:avLst/>
                <a:gdLst/>
                <a:ahLst/>
                <a:cxnLst/>
                <a:rect l="0" t="0" r="0" b="0"/>
                <a:pathLst>
                  <a:path w="295893" h="295713">
                    <a:moveTo>
                      <a:pt x="184547" y="295713"/>
                    </a:moveTo>
                    <a:lnTo>
                      <a:pt x="135133" y="295713"/>
                    </a:lnTo>
                    <a:lnTo>
                      <a:pt x="184547" y="233948"/>
                    </a:lnTo>
                    <a:lnTo>
                      <a:pt x="135133" y="172184"/>
                    </a:lnTo>
                    <a:lnTo>
                      <a:pt x="184547" y="172184"/>
                    </a:lnTo>
                    <a:lnTo>
                      <a:pt x="215423" y="209248"/>
                    </a:lnTo>
                    <a:lnTo>
                      <a:pt x="246312" y="172184"/>
                    </a:lnTo>
                    <a:lnTo>
                      <a:pt x="295726" y="172184"/>
                    </a:lnTo>
                    <a:lnTo>
                      <a:pt x="246312" y="233948"/>
                    </a:lnTo>
                    <a:lnTo>
                      <a:pt x="295726" y="295713"/>
                    </a:lnTo>
                    <a:lnTo>
                      <a:pt x="246312" y="295713"/>
                    </a:lnTo>
                    <a:lnTo>
                      <a:pt x="215423" y="258662"/>
                    </a:lnTo>
                    <a:close/>
                    <a:moveTo>
                      <a:pt x="85603" y="280841"/>
                    </a:moveTo>
                    <a:cubicBezTo>
                      <a:pt x="56566" y="280848"/>
                      <a:pt x="33024" y="257311"/>
                      <a:pt x="33024" y="228275"/>
                    </a:cubicBezTo>
                    <a:lnTo>
                      <a:pt x="33024" y="195456"/>
                    </a:lnTo>
                    <a:moveTo>
                      <a:pt x="65881" y="228275"/>
                    </a:moveTo>
                    <a:lnTo>
                      <a:pt x="33024" y="195418"/>
                    </a:lnTo>
                    <a:lnTo>
                      <a:pt x="167" y="228275"/>
                    </a:lnTo>
                    <a:moveTo>
                      <a:pt x="210457" y="15437"/>
                    </a:moveTo>
                    <a:cubicBezTo>
                      <a:pt x="239493" y="15430"/>
                      <a:pt x="263036" y="38967"/>
                      <a:pt x="263036" y="68004"/>
                    </a:cubicBezTo>
                    <a:lnTo>
                      <a:pt x="263036" y="107435"/>
                    </a:lnTo>
                    <a:moveTo>
                      <a:pt x="295893" y="74578"/>
                    </a:moveTo>
                    <a:lnTo>
                      <a:pt x="263036" y="107435"/>
                    </a:lnTo>
                    <a:lnTo>
                      <a:pt x="230179" y="74578"/>
                    </a:lnTo>
                    <a:moveTo>
                      <a:pt x="13147" y="0"/>
                    </a:moveTo>
                    <a:lnTo>
                      <a:pt x="157711" y="0"/>
                    </a:lnTo>
                    <a:cubicBezTo>
                      <a:pt x="157711" y="0"/>
                      <a:pt x="170859" y="0"/>
                      <a:pt x="170859" y="13147"/>
                    </a:cubicBezTo>
                    <a:lnTo>
                      <a:pt x="170859" y="131428"/>
                    </a:lnTo>
                    <a:cubicBezTo>
                      <a:pt x="170859" y="131428"/>
                      <a:pt x="170859" y="144576"/>
                      <a:pt x="157711" y="144576"/>
                    </a:cubicBezTo>
                    <a:lnTo>
                      <a:pt x="13147" y="144576"/>
                    </a:lnTo>
                    <a:cubicBezTo>
                      <a:pt x="13147" y="144576"/>
                      <a:pt x="0" y="144576"/>
                      <a:pt x="0" y="131428"/>
                    </a:cubicBezTo>
                    <a:lnTo>
                      <a:pt x="0" y="13147"/>
                    </a:lnTo>
                    <a:cubicBezTo>
                      <a:pt x="0" y="13147"/>
                      <a:pt x="0" y="0"/>
                      <a:pt x="13147" y="0"/>
                    </a:cubicBezTo>
                    <a:moveTo>
                      <a:pt x="170859" y="39894"/>
                    </a:moveTo>
                    <a:lnTo>
                      <a:pt x="0" y="39894"/>
                    </a:lnTo>
                    <a:moveTo>
                      <a:pt x="170859" y="74578"/>
                    </a:moveTo>
                    <a:lnTo>
                      <a:pt x="0" y="74578"/>
                    </a:lnTo>
                    <a:moveTo>
                      <a:pt x="0" y="110239"/>
                    </a:moveTo>
                    <a:lnTo>
                      <a:pt x="170859" y="110239"/>
                    </a:lnTo>
                    <a:moveTo>
                      <a:pt x="78115" y="39894"/>
                    </a:moveTo>
                    <a:lnTo>
                      <a:pt x="78115" y="144576"/>
                    </a:lnTo>
                    <a:moveTo>
                      <a:pt x="123966" y="39894"/>
                    </a:moveTo>
                    <a:lnTo>
                      <a:pt x="123966" y="144576"/>
                    </a:lnTo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01103F1D-A2B7-F545-37E5-F53E878752F4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3232300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C75AB-471C-3386-A6B3-2525EFAEA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150C6-D3B8-012E-E645-6C3AF1155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model_training.py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386E72-FDD1-413F-D967-DBAABD4178D9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Training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946679C-58FA-CE96-C927-46A9AD58EF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13296"/>
            <a:ext cx="4176301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Train and evaluate several machine learning models on TF-IDF features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5-fold cross-validation for each model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trained models for future prediction and ensemble use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 Model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CF204B-D0F7-BF01-CA5D-4988C5234331}"/>
              </a:ext>
            </a:extLst>
          </p:cNvPr>
          <p:cNvSpPr txBox="1"/>
          <p:nvPr/>
        </p:nvSpPr>
        <p:spPr>
          <a:xfrm>
            <a:off x="729450" y="1422865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005147-527A-CBB8-4D28-E88B244FBEAC}"/>
              </a:ext>
            </a:extLst>
          </p:cNvPr>
          <p:cNvSpPr txBox="1"/>
          <p:nvPr/>
        </p:nvSpPr>
        <p:spPr>
          <a:xfrm>
            <a:off x="729450" y="2253436"/>
            <a:ext cx="7963446" cy="285315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SentimentModelTrainer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load_features</a:t>
            </a:r>
            <a:r>
              <a:rPr lang="en-US" b="1" dirty="0"/>
              <a:t>() </a:t>
            </a:r>
            <a:r>
              <a:rPr lang="en-US" dirty="0"/>
              <a:t>- Loads TF-IDF matrix and labels from .</a:t>
            </a:r>
            <a:r>
              <a:rPr lang="en-US" dirty="0" err="1"/>
              <a:t>pkl</a:t>
            </a:r>
            <a:r>
              <a:rPr lang="en-US" dirty="0"/>
              <a:t> file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prepare_data</a:t>
            </a:r>
            <a:r>
              <a:rPr lang="en-US" b="1" dirty="0"/>
              <a:t>() </a:t>
            </a:r>
            <a:r>
              <a:rPr lang="en-US" dirty="0"/>
              <a:t>- Splits TF-IDF features into training and testing sets (80/20)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evaluate_model</a:t>
            </a:r>
            <a:r>
              <a:rPr lang="en-US" b="1" dirty="0"/>
              <a:t>() </a:t>
            </a:r>
            <a:r>
              <a:rPr lang="en-US" dirty="0"/>
              <a:t>- Prints accuracy, classification report, and saves confusion matrix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cross_validate_model</a:t>
            </a:r>
            <a:r>
              <a:rPr lang="en-US" b="1" dirty="0"/>
              <a:t>() </a:t>
            </a:r>
            <a:r>
              <a:rPr lang="en-US" dirty="0"/>
              <a:t>- Runs 5-fold cross-validation and prints F1 macro scores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train_naive_bayes</a:t>
            </a:r>
            <a:r>
              <a:rPr lang="en-US" b="1" dirty="0"/>
              <a:t>() </a:t>
            </a:r>
            <a:r>
              <a:rPr lang="en-US" dirty="0"/>
              <a:t>- Trains a Multinomial Naive Bayes model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train_logistic_regression</a:t>
            </a:r>
            <a:r>
              <a:rPr lang="en-US" b="1" dirty="0"/>
              <a:t>() </a:t>
            </a:r>
            <a:r>
              <a:rPr lang="en-US" dirty="0"/>
              <a:t>- Trains a logistic regression model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train_svm</a:t>
            </a:r>
            <a:r>
              <a:rPr lang="en-US" b="1" dirty="0"/>
              <a:t>() </a:t>
            </a:r>
            <a:r>
              <a:rPr lang="en-US" dirty="0"/>
              <a:t>- Trains a linear SVM classifier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train_random_forest</a:t>
            </a:r>
            <a:r>
              <a:rPr lang="en-US" b="1" dirty="0"/>
              <a:t>() </a:t>
            </a:r>
            <a:r>
              <a:rPr lang="en-US" dirty="0"/>
              <a:t>- Trains a random forest model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CC321F4-E7D0-8758-3EBC-0324BA4DFC89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993234521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2770</Words>
  <Application>Microsoft Office PowerPoint</Application>
  <PresentationFormat>On-screen Show (16:9)</PresentationFormat>
  <Paragraphs>413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Raleway</vt:lpstr>
      <vt:lpstr>Lato</vt:lpstr>
      <vt:lpstr>Arial</vt:lpstr>
      <vt:lpstr>Roboto</vt:lpstr>
      <vt:lpstr>Streamline</vt:lpstr>
      <vt:lpstr>Hanif Adam Al Abraar</vt:lpstr>
      <vt:lpstr>Problem &amp; Objective</vt:lpstr>
      <vt:lpstr>Task 1</vt:lpstr>
      <vt:lpstr>Pipeline</vt:lpstr>
      <vt:lpstr>preprocessing.py</vt:lpstr>
      <vt:lpstr>preprocessing.py</vt:lpstr>
      <vt:lpstr>feature_engineering.py</vt:lpstr>
      <vt:lpstr>model_training.py</vt:lpstr>
      <vt:lpstr>model_training.py</vt:lpstr>
      <vt:lpstr>model_training.py</vt:lpstr>
      <vt:lpstr>evaluation.py</vt:lpstr>
      <vt:lpstr>evaluation.py</vt:lpstr>
      <vt:lpstr>predictor.py</vt:lpstr>
      <vt:lpstr>Insight_visualization.py</vt:lpstr>
      <vt:lpstr>Insight_visualization.py</vt:lpstr>
      <vt:lpstr>model_ensemble.py</vt:lpstr>
      <vt:lpstr>model_ensemble.py</vt:lpstr>
      <vt:lpstr>lstm.py</vt:lpstr>
      <vt:lpstr>Lstm_predictor.py</vt:lpstr>
      <vt:lpstr>bert.py</vt:lpstr>
      <vt:lpstr>Bert_predictor.py</vt:lpstr>
      <vt:lpstr>Final_evaluation.py</vt:lpstr>
      <vt:lpstr>Analyze Data</vt:lpstr>
      <vt:lpstr>Model Evaluation</vt:lpstr>
      <vt:lpstr>PowerPoint Presentation</vt:lpstr>
      <vt:lpstr>Task 2</vt:lpstr>
      <vt:lpstr>Insight from Data</vt:lpstr>
      <vt:lpstr>Key Insights from the Dataset</vt:lpstr>
      <vt:lpstr>Key Insights from the Dataset</vt:lpstr>
      <vt:lpstr>Key Insights from the Dataset</vt:lpstr>
      <vt:lpstr>Key Insights from the Dataset</vt:lpstr>
      <vt:lpstr>Improvement</vt:lpstr>
      <vt:lpstr>Comparation Evaluation Summary</vt:lpstr>
      <vt:lpstr>Comparation Evaluation Summary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damdam hanif</cp:lastModifiedBy>
  <cp:revision>9</cp:revision>
  <dcterms:modified xsi:type="dcterms:W3CDTF">2025-07-09T16:00:56Z</dcterms:modified>
</cp:coreProperties>
</file>